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92" r:id="rId2"/>
    <p:sldId id="256" r:id="rId3"/>
    <p:sldId id="281" r:id="rId4"/>
    <p:sldId id="276" r:id="rId5"/>
    <p:sldId id="282" r:id="rId6"/>
    <p:sldId id="288" r:id="rId7"/>
    <p:sldId id="270" r:id="rId8"/>
    <p:sldId id="284" r:id="rId9"/>
    <p:sldId id="257" r:id="rId10"/>
    <p:sldId id="272" r:id="rId11"/>
    <p:sldId id="287" r:id="rId12"/>
    <p:sldId id="273" r:id="rId13"/>
    <p:sldId id="299" r:id="rId14"/>
    <p:sldId id="258" r:id="rId15"/>
    <p:sldId id="275" r:id="rId16"/>
    <p:sldId id="293" r:id="rId17"/>
    <p:sldId id="298" r:id="rId18"/>
    <p:sldId id="259" r:id="rId19"/>
    <p:sldId id="262" r:id="rId20"/>
    <p:sldId id="289" r:id="rId21"/>
    <p:sldId id="296" r:id="rId22"/>
    <p:sldId id="260" r:id="rId23"/>
    <p:sldId id="263" r:id="rId24"/>
    <p:sldId id="261" r:id="rId25"/>
    <p:sldId id="277" r:id="rId26"/>
    <p:sldId id="264" r:id="rId27"/>
    <p:sldId id="278" r:id="rId28"/>
    <p:sldId id="266" r:id="rId29"/>
    <p:sldId id="279" r:id="rId30"/>
    <p:sldId id="267" r:id="rId31"/>
    <p:sldId id="280" r:id="rId32"/>
    <p:sldId id="290" r:id="rId33"/>
    <p:sldId id="295" r:id="rId34"/>
    <p:sldId id="285" r:id="rId35"/>
    <p:sldId id="286" r:id="rId36"/>
    <p:sldId id="291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g"/><Relationship Id="rId7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Freeform 30"/>
          <p:cNvSpPr>
            <a:spLocks/>
          </p:cNvSpPr>
          <p:nvPr/>
        </p:nvSpPr>
        <p:spPr bwMode="gray">
          <a:xfrm>
            <a:off x="427567" y="4437064"/>
            <a:ext cx="3644900" cy="1811337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096" name="Freeform 24"/>
          <p:cNvSpPr>
            <a:spLocks/>
          </p:cNvSpPr>
          <p:nvPr/>
        </p:nvSpPr>
        <p:spPr bwMode="gray">
          <a:xfrm>
            <a:off x="4315885" y="2393950"/>
            <a:ext cx="3634316" cy="181133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098" name="Freeform 26"/>
          <p:cNvSpPr>
            <a:spLocks/>
          </p:cNvSpPr>
          <p:nvPr/>
        </p:nvSpPr>
        <p:spPr bwMode="gray">
          <a:xfrm>
            <a:off x="8202085" y="377825"/>
            <a:ext cx="3642783" cy="1809750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00" name="Freeform 28"/>
          <p:cNvSpPr>
            <a:spLocks/>
          </p:cNvSpPr>
          <p:nvPr/>
        </p:nvSpPr>
        <p:spPr bwMode="gray">
          <a:xfrm>
            <a:off x="419100" y="373063"/>
            <a:ext cx="3642784" cy="1809750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097" name="Freeform 25" descr="1"/>
          <p:cNvSpPr>
            <a:spLocks/>
          </p:cNvSpPr>
          <p:nvPr/>
        </p:nvSpPr>
        <p:spPr bwMode="gray">
          <a:xfrm>
            <a:off x="8208434" y="4421824"/>
            <a:ext cx="3636433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099" name="Freeform 27"/>
          <p:cNvSpPr>
            <a:spLocks/>
          </p:cNvSpPr>
          <p:nvPr/>
        </p:nvSpPr>
        <p:spPr bwMode="gray">
          <a:xfrm>
            <a:off x="8208434" y="2398714"/>
            <a:ext cx="3636433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01" name="Freeform 29" descr="3"/>
          <p:cNvSpPr>
            <a:spLocks/>
          </p:cNvSpPr>
          <p:nvPr/>
        </p:nvSpPr>
        <p:spPr bwMode="gray">
          <a:xfrm>
            <a:off x="419101" y="2398714"/>
            <a:ext cx="3636433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12192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4486276"/>
            <a:ext cx="10363200" cy="1165225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05600" y="5867400"/>
            <a:ext cx="49784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308726"/>
            <a:ext cx="2844800" cy="25717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08726"/>
            <a:ext cx="3860800" cy="25717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308726"/>
            <a:ext cx="2844800" cy="257175"/>
          </a:xfrm>
        </p:spPr>
        <p:txBody>
          <a:bodyPr/>
          <a:lstStyle>
            <a:lvl1pPr>
              <a:defRPr/>
            </a:lvl1pPr>
          </a:lstStyle>
          <a:p>
            <a:fld id="{8AD393C8-758B-40B0-B441-32D4874D83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7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F79BE-E1E4-4AC3-9F40-EA85860970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3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0733" y="284163"/>
            <a:ext cx="2751667" cy="584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284163"/>
            <a:ext cx="8056033" cy="584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E4895-A7D6-4310-BE4C-35E135752B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01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A98862E-A8D4-437A-87B6-7D27B4AB96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9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A39FB-88C0-4A1E-A1FE-1553C5AD4F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13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89D83C3-600B-4093-A16C-D3AEADB502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1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3622-96B2-4107-9506-DF79C47BDE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9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997D6-47ED-49B3-A52C-08AD92429F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2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021A6-AB84-498A-BC5B-42C51CC665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0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9F4BC-3EA1-4C2A-8A4C-FB0B07963C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1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DDE79-0646-4F80-BA45-AF63760D12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1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4FAFF-C4E5-4BAE-8193-53612E8C91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9A104-AA0A-4732-8DA2-DD3667FD0C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385DA-7111-420A-B648-FE924BF0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2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393701" y="342900"/>
            <a:ext cx="11798300" cy="6515100"/>
          </a:xfrm>
          <a:custGeom>
            <a:avLst/>
            <a:gdLst>
              <a:gd name="T0" fmla="*/ 5574 w 5574"/>
              <a:gd name="T1" fmla="*/ 4104 h 4104"/>
              <a:gd name="T2" fmla="*/ 5574 w 5574"/>
              <a:gd name="T3" fmla="*/ 24 h 4104"/>
              <a:gd name="T4" fmla="*/ 4194 w 5574"/>
              <a:gd name="T5" fmla="*/ 24 h 4104"/>
              <a:gd name="T6" fmla="*/ 2310 w 5574"/>
              <a:gd name="T7" fmla="*/ 24 h 4104"/>
              <a:gd name="T8" fmla="*/ 144 w 5574"/>
              <a:gd name="T9" fmla="*/ 42 h 4104"/>
              <a:gd name="T10" fmla="*/ 16 w 5574"/>
              <a:gd name="T11" fmla="*/ 202 h 4104"/>
              <a:gd name="T12" fmla="*/ 16 w 5574"/>
              <a:gd name="T13" fmla="*/ 835 h 4104"/>
              <a:gd name="T14" fmla="*/ 12 w 5574"/>
              <a:gd name="T15" fmla="*/ 2700 h 4104"/>
              <a:gd name="T16" fmla="*/ 6 w 5574"/>
              <a:gd name="T17" fmla="*/ 4104 h 4104"/>
              <a:gd name="T18" fmla="*/ 5574 w 5574"/>
              <a:gd name="T19" fmla="*/ 4104 h 4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438151" y="1"/>
            <a:ext cx="11762316" cy="314325"/>
          </a:xfrm>
          <a:custGeom>
            <a:avLst/>
            <a:gdLst>
              <a:gd name="T0" fmla="*/ 5553 w 5557"/>
              <a:gd name="T1" fmla="*/ 0 h 198"/>
              <a:gd name="T2" fmla="*/ 5553 w 5557"/>
              <a:gd name="T3" fmla="*/ 150 h 198"/>
              <a:gd name="T4" fmla="*/ 4585 w 5557"/>
              <a:gd name="T5" fmla="*/ 186 h 198"/>
              <a:gd name="T6" fmla="*/ 2246 w 5557"/>
              <a:gd name="T7" fmla="*/ 180 h 198"/>
              <a:gd name="T8" fmla="*/ 960 w 5557"/>
              <a:gd name="T9" fmla="*/ 180 h 198"/>
              <a:gd name="T10" fmla="*/ 76 w 5557"/>
              <a:gd name="T11" fmla="*/ 198 h 198"/>
              <a:gd name="T12" fmla="*/ 1 w 5557"/>
              <a:gd name="T13" fmla="*/ 153 h 198"/>
              <a:gd name="T14" fmla="*/ 1 w 5557"/>
              <a:gd name="T15" fmla="*/ 0 h 198"/>
              <a:gd name="T16" fmla="*/ 5553 w 5557"/>
              <a:gd name="T1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2118" y="393700"/>
            <a:ext cx="323851" cy="6469063"/>
          </a:xfrm>
          <a:custGeom>
            <a:avLst/>
            <a:gdLst>
              <a:gd name="T0" fmla="*/ 0 w 153"/>
              <a:gd name="T1" fmla="*/ 4061 h 4067"/>
              <a:gd name="T2" fmla="*/ 145 w 153"/>
              <a:gd name="T3" fmla="*/ 4064 h 4067"/>
              <a:gd name="T4" fmla="*/ 149 w 153"/>
              <a:gd name="T5" fmla="*/ 3364 h 4067"/>
              <a:gd name="T6" fmla="*/ 137 w 153"/>
              <a:gd name="T7" fmla="*/ 1651 h 4067"/>
              <a:gd name="T8" fmla="*/ 139 w 153"/>
              <a:gd name="T9" fmla="*/ 710 h 4067"/>
              <a:gd name="T10" fmla="*/ 136 w 153"/>
              <a:gd name="T11" fmla="*/ 65 h 4067"/>
              <a:gd name="T12" fmla="*/ 102 w 153"/>
              <a:gd name="T13" fmla="*/ 18 h 4067"/>
              <a:gd name="T14" fmla="*/ 1 w 153"/>
              <a:gd name="T15" fmla="*/ 7 h 4067"/>
              <a:gd name="T16" fmla="*/ 0 w 153"/>
              <a:gd name="T17" fmla="*/ 4061 h 4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4233" y="1"/>
            <a:ext cx="330200" cy="327025"/>
          </a:xfrm>
          <a:custGeom>
            <a:avLst/>
            <a:gdLst>
              <a:gd name="T0" fmla="*/ 2 w 156"/>
              <a:gd name="T1" fmla="*/ 0 h 206"/>
              <a:gd name="T2" fmla="*/ 150 w 156"/>
              <a:gd name="T3" fmla="*/ 0 h 206"/>
              <a:gd name="T4" fmla="*/ 144 w 156"/>
              <a:gd name="T5" fmla="*/ 149 h 206"/>
              <a:gd name="T6" fmla="*/ 87 w 156"/>
              <a:gd name="T7" fmla="*/ 197 h 206"/>
              <a:gd name="T8" fmla="*/ 0 w 156"/>
              <a:gd name="T9" fmla="*/ 197 h 206"/>
              <a:gd name="T10" fmla="*/ 2 w 156"/>
              <a:gd name="T1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solidFill>
              <a:srgbClr val="CC3300"/>
            </a:solidFill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77395" y="314325"/>
            <a:ext cx="89789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5BC210-4147-468B-8D6A-9614EE4B089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5" y="494076"/>
            <a:ext cx="984249" cy="655755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1745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es.churchpop.com/wp-content/uploads/2016/05/22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es.churchpop.com/wp-content/uploads/2016/05/440259290_80b166038f_b-644x483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es.churchpop.com/wp-content/uploads/2016/05/5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es.churchpop.com/wp-content/uploads/2016/05/46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es.churchpop.com/wp-content/uploads/2016/05/46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forosdelavirgen.org/wp-content/uploads/2013/09/placa-del-milagro-de-los-peces-de-alboraya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docid=lwMKF5PJgMyPEM&amp;tbnid=gonrdPl7coXjAM:&amp;ved=0CAUQjRw&amp;url=http://www.radiorainhadapaz.com.br/index.php/noticias/evangelizacao/formacao/3526-eucaristia-poderoso-remedio&amp;ei=aGpNU6DhJ6SQ0AGVs4DgCQ&amp;bvm=bv.64764171,d.dmQ&amp;psig=AFQjCNHGXdYIObsvitpHf-X6lqFtPIpX7g&amp;ust=139766789302846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a-oracion.com/glossary/sacerdote/" TargetMode="External"/><Relationship Id="rId7" Type="http://schemas.openxmlformats.org/officeDocument/2006/relationships/image" Target="../media/image15.jpg"/><Relationship Id="rId2" Type="http://schemas.openxmlformats.org/officeDocument/2006/relationships/hyperlink" Target="https://la-oracion.com/glossary/interces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s://la-oracion.com/glossary/ofrenda/" TargetMode="External"/><Relationship Id="rId4" Type="http://schemas.openxmlformats.org/officeDocument/2006/relationships/hyperlink" Target="https://la-oracion.com/glossary/crist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2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77395" y="1258887"/>
            <a:ext cx="9798246" cy="542183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x-none" sz="5500" b="1" u="sng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Dogma</a:t>
            </a:r>
            <a:r>
              <a:rPr lang="x-none" sz="5500" b="1" dirty="0">
                <a:latin typeface="Calibri" panose="020F0502020204030204" pitchFamily="34" charset="0"/>
                <a:ea typeface="Calibri"/>
                <a:cs typeface="Times New Roman"/>
              </a:rPr>
              <a:t> d</a:t>
            </a:r>
            <a:r>
              <a:rPr lang="pl-PL" sz="5500" b="1" dirty="0">
                <a:latin typeface="Calibri" panose="020F0502020204030204" pitchFamily="34" charset="0"/>
                <a:ea typeface="Calibri"/>
                <a:cs typeface="Times New Roman"/>
              </a:rPr>
              <a:t>e la</a:t>
            </a:r>
            <a:r>
              <a:rPr lang="x-none" sz="5500" b="1" dirty="0">
                <a:latin typeface="Calibri" panose="020F0502020204030204" pitchFamily="34" charset="0"/>
                <a:ea typeface="Calibri"/>
                <a:cs typeface="Times New Roman"/>
              </a:rPr>
              <a:t> transustaciacion </a:t>
            </a:r>
            <a:r>
              <a:rPr lang="en-US" sz="5500" b="1" dirty="0">
                <a:latin typeface="Calibri" panose="020F0502020204030204" pitchFamily="34" charset="0"/>
                <a:ea typeface="Calibri"/>
                <a:cs typeface="Times New Roman"/>
              </a:rPr>
              <a:t>se</a:t>
            </a:r>
            <a:r>
              <a:rPr lang="x-none" sz="5500" b="1" dirty="0">
                <a:latin typeface="Calibri" panose="020F0502020204030204" pitchFamily="34" charset="0"/>
                <a:ea typeface="Calibri"/>
                <a:cs typeface="Times New Roman"/>
              </a:rPr>
              <a:t> fundamenta </a:t>
            </a:r>
            <a:r>
              <a:rPr lang="en-US" sz="5500" b="1" dirty="0" err="1">
                <a:latin typeface="Calibri" panose="020F0502020204030204" pitchFamily="34" charset="0"/>
                <a:ea typeface="Calibri"/>
                <a:cs typeface="Times New Roman"/>
              </a:rPr>
              <a:t>sobre</a:t>
            </a:r>
            <a:r>
              <a:rPr lang="en-US" sz="5500" b="1" dirty="0">
                <a:latin typeface="Calibri" panose="020F0502020204030204" pitchFamily="34" charset="0"/>
                <a:ea typeface="Calibri"/>
                <a:cs typeface="Times New Roman"/>
              </a:rPr>
              <a:t> las</a:t>
            </a:r>
            <a:r>
              <a:rPr lang="x-none" sz="5500" b="1" dirty="0">
                <a:latin typeface="Calibri" panose="020F0502020204030204" pitchFamily="34" charset="0"/>
                <a:ea typeface="Calibri"/>
                <a:cs typeface="Times New Roman"/>
              </a:rPr>
              <a:t> palabr</a:t>
            </a:r>
            <a:r>
              <a:rPr lang="en-US" sz="5500" b="1" dirty="0">
                <a:latin typeface="Calibri" panose="020F0502020204030204" pitchFamily="34" charset="0"/>
                <a:ea typeface="Calibri"/>
                <a:cs typeface="Times New Roman"/>
              </a:rPr>
              <a:t>as de </a:t>
            </a:r>
            <a:r>
              <a:rPr lang="x-none" sz="5500" b="1" dirty="0">
                <a:latin typeface="Calibri" panose="020F0502020204030204" pitchFamily="34" charset="0"/>
                <a:ea typeface="Calibri"/>
                <a:cs typeface="Times New Roman"/>
              </a:rPr>
              <a:t>Cristo pronunci</a:t>
            </a:r>
            <a:r>
              <a:rPr lang="en-US" sz="5500" b="1" dirty="0">
                <a:latin typeface="Calibri" panose="020F0502020204030204" pitchFamily="34" charset="0"/>
                <a:ea typeface="Calibri"/>
                <a:cs typeface="Times New Roman"/>
              </a:rPr>
              <a:t>das </a:t>
            </a:r>
            <a:r>
              <a:rPr lang="en-US" sz="5500" b="1" dirty="0" err="1">
                <a:latin typeface="Calibri" panose="020F0502020204030204" pitchFamily="34" charset="0"/>
                <a:ea typeface="Calibri"/>
                <a:cs typeface="Times New Roman"/>
              </a:rPr>
              <a:t>en</a:t>
            </a:r>
            <a:r>
              <a:rPr lang="en-US" sz="5500" b="1" dirty="0">
                <a:latin typeface="Calibri" panose="020F0502020204030204" pitchFamily="34" charset="0"/>
                <a:ea typeface="Calibri"/>
                <a:cs typeface="Times New Roman"/>
              </a:rPr>
              <a:t> la</a:t>
            </a:r>
            <a:r>
              <a:rPr lang="x-none" sz="5500" b="1" dirty="0">
                <a:latin typeface="Calibri" panose="020F0502020204030204" pitchFamily="34" charset="0"/>
                <a:ea typeface="Calibri"/>
                <a:cs typeface="Times New Roman"/>
              </a:rPr>
              <a:t> di Ultimo Cena:</a:t>
            </a:r>
            <a:endParaRPr lang="en-US" sz="5500" b="1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x-none" sz="5500" b="1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x-none" sz="55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“E</a:t>
            </a:r>
            <a:r>
              <a:rPr lang="en-US" sz="5500" b="1" dirty="0" err="1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ste</a:t>
            </a:r>
            <a:r>
              <a:rPr lang="en-US" sz="55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es</a:t>
            </a:r>
            <a:r>
              <a:rPr lang="en-US" sz="55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mi </a:t>
            </a:r>
            <a:r>
              <a:rPr lang="en-US" sz="5500" b="1" dirty="0" err="1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Cuerpo</a:t>
            </a:r>
            <a:r>
              <a:rPr lang="en-US" sz="55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que sera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500" b="1" dirty="0" err="1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entregado</a:t>
            </a:r>
            <a:r>
              <a:rPr lang="en-US" sz="55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por</a:t>
            </a:r>
            <a:r>
              <a:rPr lang="en-US" sz="55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Ust</a:t>
            </a:r>
            <a:r>
              <a:rPr lang="en-US" sz="55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…</a:t>
            </a:r>
            <a:r>
              <a:rPr lang="x-none" sz="55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.....</a:t>
            </a:r>
            <a:endParaRPr lang="en-US" sz="5500" b="1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“ </a:t>
            </a:r>
            <a:r>
              <a:rPr lang="en-US" sz="5500" b="1" dirty="0" err="1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Esto</a:t>
            </a:r>
            <a:r>
              <a:rPr lang="en-US" sz="55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es</a:t>
            </a:r>
            <a:r>
              <a:rPr lang="en-US" sz="55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mi Sangre que sera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500" b="1" dirty="0" err="1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derramada</a:t>
            </a:r>
            <a:r>
              <a:rPr lang="en-US" sz="55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por</a:t>
            </a:r>
            <a:r>
              <a:rPr lang="en-US" sz="55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Ust</a:t>
            </a:r>
            <a:r>
              <a:rPr lang="en-US" sz="55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…….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5500" b="1" dirty="0">
              <a:solidFill>
                <a:srgbClr val="FFFF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l-PL" sz="5500" b="1" dirty="0">
                <a:latin typeface="Calibri" panose="020F0502020204030204" pitchFamily="34" charset="0"/>
                <a:ea typeface="Calibri"/>
                <a:cs typeface="Times New Roman"/>
              </a:rPr>
              <a:t>„</a:t>
            </a:r>
            <a:r>
              <a:rPr lang="x-none" sz="5500" b="1" dirty="0">
                <a:latin typeface="Calibri" panose="020F0502020204030204" pitchFamily="34" charset="0"/>
                <a:ea typeface="Calibri"/>
                <a:cs typeface="Times New Roman"/>
              </a:rPr>
              <a:t>H</a:t>
            </a:r>
            <a:r>
              <a:rPr lang="en-US" sz="5500" b="1" dirty="0" err="1">
                <a:latin typeface="Calibri" panose="020F0502020204030204" pitchFamily="34" charset="0"/>
                <a:ea typeface="Calibri"/>
                <a:cs typeface="Times New Roman"/>
              </a:rPr>
              <a:t>agan</a:t>
            </a:r>
            <a:r>
              <a:rPr lang="en-US" sz="5500" b="1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5500" b="1" dirty="0" err="1">
                <a:latin typeface="Calibri" panose="020F0502020204030204" pitchFamily="34" charset="0"/>
                <a:ea typeface="Calibri"/>
                <a:cs typeface="Times New Roman"/>
              </a:rPr>
              <a:t>esto</a:t>
            </a:r>
            <a:r>
              <a:rPr lang="en-US" sz="5500" b="1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5500" b="1" dirty="0" err="1">
                <a:latin typeface="Calibri" panose="020F0502020204030204" pitchFamily="34" charset="0"/>
                <a:ea typeface="Calibri"/>
                <a:cs typeface="Times New Roman"/>
              </a:rPr>
              <a:t>en</a:t>
            </a:r>
            <a:r>
              <a:rPr lang="en-US" sz="5500" b="1" dirty="0">
                <a:latin typeface="Calibri" panose="020F0502020204030204" pitchFamily="34" charset="0"/>
                <a:ea typeface="Calibri"/>
                <a:cs typeface="Times New Roman"/>
              </a:rPr>
              <a:t> mi </a:t>
            </a:r>
            <a:r>
              <a:rPr lang="en-US" sz="5500" b="1" dirty="0" err="1">
                <a:latin typeface="Calibri" panose="020F0502020204030204" pitchFamily="34" charset="0"/>
                <a:ea typeface="Calibri"/>
                <a:cs typeface="Times New Roman"/>
              </a:rPr>
              <a:t>memoria</a:t>
            </a:r>
            <a:r>
              <a:rPr lang="pl-PL" sz="5500" b="1" dirty="0">
                <a:latin typeface="Calibri" panose="020F0502020204030204" pitchFamily="34" charset="0"/>
                <a:ea typeface="Calibri"/>
                <a:cs typeface="Times New Roman"/>
              </a:rPr>
              <a:t>”</a:t>
            </a:r>
            <a:endParaRPr lang="en-US" sz="5500" b="1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96" y="2323990"/>
            <a:ext cx="3779284" cy="378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44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77395" y="1258887"/>
            <a:ext cx="7965233" cy="5403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400" dirty="0">
                <a:latin typeface="Calibri" panose="020F0502020204030204" pitchFamily="34" charset="0"/>
              </a:rPr>
              <a:t>En la categoría de la transustanciación sensible se cuentan numerosos milagros, ya sea, en su mayor parte, </a:t>
            </a:r>
            <a:r>
              <a:rPr lang="es-CO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para resolver las dudas de fe de los sacerdotes</a:t>
            </a:r>
            <a:r>
              <a:rPr lang="es-CO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endParaRPr lang="pl-PL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O" sz="2400" dirty="0">
                <a:latin typeface="Calibri" panose="020F0502020204030204" pitchFamily="34" charset="0"/>
              </a:rPr>
              <a:t>o bien para </a:t>
            </a:r>
            <a:r>
              <a:rPr lang="es-CO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abrir los ojos a los sacrílegos</a:t>
            </a:r>
            <a:r>
              <a:rPr lang="es-CO" sz="2400" dirty="0">
                <a:latin typeface="Calibri" panose="020F0502020204030204" pitchFamily="34" charset="0"/>
              </a:rPr>
              <a:t>, sobre el alcance y la maldad de sus obras y esto último, en no pocos casos, con el efecto de convertirlos, al manifestarse ante ellos nuestro Adorable Redentor como un Dios que se deja torturar y martirizar en silencio, tantas veces como los hombres se dejan vencer por el pecado.</a:t>
            </a:r>
            <a:r>
              <a:rPr lang="pl-PL" sz="2400" dirty="0">
                <a:latin typeface="Calibri" panose="020F0502020204030204" pitchFamily="34" charset="0"/>
              </a:rPr>
              <a:t> </a:t>
            </a:r>
            <a:r>
              <a:rPr lang="x-none" sz="20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1 </a:t>
            </a:r>
            <a:r>
              <a:rPr lang="pl-PL" sz="20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Cor</a:t>
            </a:r>
            <a:r>
              <a:rPr lang="x-none" sz="20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 1</a:t>
            </a:r>
            <a:r>
              <a:rPr lang="pl-PL" sz="20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x-none" sz="20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:27 ss</a:t>
            </a:r>
            <a:endParaRPr lang="pl-PL" sz="20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sz="9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O" sz="2400" dirty="0">
                <a:latin typeface="Calibri" panose="020F0502020204030204" pitchFamily="34" charset="0"/>
              </a:rPr>
              <a:t>En otras pocas ocasiones, no existe más razón aparente para el milagro, que una </a:t>
            </a:r>
            <a:r>
              <a:rPr lang="es-CO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gracia de Nuestro Señor</a:t>
            </a:r>
            <a:r>
              <a:rPr lang="es-CO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CO" sz="2400" dirty="0">
                <a:latin typeface="Calibri" panose="020F0502020204030204" pitchFamily="34" charset="0"/>
              </a:rPr>
              <a:t>a determinadas personas, especialmente devotas.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95" y="4002271"/>
            <a:ext cx="3429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29" y="689344"/>
            <a:ext cx="2923400" cy="292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4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0980" y="1133671"/>
            <a:ext cx="10848392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x-none" b="1" dirty="0">
                <a:latin typeface="Calibri" panose="020F0502020204030204" pitchFamily="34" charset="0"/>
                <a:ea typeface="Calibri"/>
                <a:cs typeface="Times New Roman"/>
              </a:rPr>
              <a:t>L</a:t>
            </a:r>
            <a:r>
              <a:rPr lang="pl-PL" b="1" dirty="0">
                <a:latin typeface="Calibri" panose="020F0502020204030204" pitchFamily="34" charset="0"/>
                <a:ea typeface="Calibri"/>
                <a:cs typeface="Times New Roman"/>
              </a:rPr>
              <a:t>c</a:t>
            </a:r>
            <a:r>
              <a:rPr lang="x-none" b="1" dirty="0">
                <a:latin typeface="Calibri" panose="020F0502020204030204" pitchFamily="34" charset="0"/>
                <a:ea typeface="Calibri"/>
                <a:cs typeface="Times New Roman"/>
              </a:rPr>
              <a:t> 22,7-20;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x-none" b="1" dirty="0">
                <a:latin typeface="Calibri" panose="020F0502020204030204" pitchFamily="34" charset="0"/>
                <a:ea typeface="Calibri"/>
                <a:cs typeface="Times New Roman"/>
              </a:rPr>
              <a:t>M</a:t>
            </a:r>
            <a:r>
              <a:rPr lang="pl-PL" b="1" dirty="0">
                <a:latin typeface="Calibri" panose="020F0502020204030204" pitchFamily="34" charset="0"/>
                <a:ea typeface="Calibri"/>
                <a:cs typeface="Times New Roman"/>
              </a:rPr>
              <a:t>t</a:t>
            </a:r>
            <a:r>
              <a:rPr lang="x-none" b="1" dirty="0">
                <a:latin typeface="Calibri" panose="020F0502020204030204" pitchFamily="34" charset="0"/>
                <a:ea typeface="Calibri"/>
                <a:cs typeface="Times New Roman"/>
              </a:rPr>
              <a:t> 26,17-29;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x-none" b="1" dirty="0">
                <a:latin typeface="Calibri" panose="020F0502020204030204" pitchFamily="34" charset="0"/>
                <a:ea typeface="Calibri"/>
                <a:cs typeface="Times New Roman"/>
              </a:rPr>
              <a:t>M</a:t>
            </a:r>
            <a:r>
              <a:rPr lang="pl-PL" b="1" dirty="0">
                <a:latin typeface="Calibri" panose="020F0502020204030204" pitchFamily="34" charset="0"/>
                <a:ea typeface="Calibri"/>
                <a:cs typeface="Times New Roman"/>
              </a:rPr>
              <a:t>c</a:t>
            </a:r>
            <a:r>
              <a:rPr lang="x-none" b="1" dirty="0">
                <a:latin typeface="Calibri" panose="020F0502020204030204" pitchFamily="34" charset="0"/>
                <a:ea typeface="Calibri"/>
                <a:cs typeface="Times New Roman"/>
              </a:rPr>
              <a:t> 14,12-25;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x-none" b="1" dirty="0">
                <a:latin typeface="Calibri" panose="020F0502020204030204" pitchFamily="34" charset="0"/>
                <a:ea typeface="Calibri"/>
                <a:cs typeface="Times New Roman"/>
              </a:rPr>
              <a:t>1 Cor 11,23-26</a:t>
            </a:r>
            <a:endParaRPr lang="en-US" b="1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Calibri" panose="020F0502020204030204" pitchFamily="34" charset="0"/>
              </a:rPr>
              <a:t>Sacramento de la </a:t>
            </a:r>
            <a:r>
              <a:rPr lang="en-US" dirty="0" err="1">
                <a:latin typeface="Calibri" panose="020F0502020204030204" pitchFamily="34" charset="0"/>
              </a:rPr>
              <a:t>Eucaristia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1" u="sng" dirty="0">
                <a:latin typeface="Calibri" panose="020F0502020204030204" pitchFamily="34" charset="0"/>
              </a:rPr>
              <a:t>no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puede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comprendida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nuestros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sentidos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sino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solamente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</a:rPr>
              <a:t> la </a:t>
            </a:r>
            <a:endParaRPr lang="x-none" b="1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01784" y="5045236"/>
            <a:ext cx="2825250" cy="15755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rgbClr val="FF0000"/>
                </a:solidFill>
              </a:rPr>
              <a:t>FE</a:t>
            </a:r>
            <a:endParaRPr lang="x-none" sz="6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7161" y="1450836"/>
            <a:ext cx="1836635" cy="22344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escription: Description: https://encrypted-tbn0.gstatic.com/images?q=tbn:ANd9GcQx9DnvC-nXPiBrQF-jJCQbqsMf8ZrOA7jKQY2sAVcBg1ygMNpH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157" y="1398898"/>
            <a:ext cx="2438400" cy="233835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898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456" y="611372"/>
            <a:ext cx="10972800" cy="5746898"/>
          </a:xfrm>
        </p:spPr>
        <p:txBody>
          <a:bodyPr/>
          <a:lstStyle/>
          <a:p>
            <a:r>
              <a:rPr lang="es-CO" sz="2800" dirty="0"/>
              <a:t>Probablemente, el milagro más antiguo de Hostia sangrante sea el que tuvo lugar en </a:t>
            </a:r>
            <a:r>
              <a:rPr lang="es-CO" sz="2800" u="sng" dirty="0"/>
              <a:t>Roma en el año 595</a:t>
            </a:r>
            <a:r>
              <a:rPr lang="es-CO" sz="2800" dirty="0"/>
              <a:t>, ante el mismo Papa, San Gregorio Magno.</a:t>
            </a:r>
            <a:endParaRPr lang="pl-PL" sz="2800" dirty="0"/>
          </a:p>
          <a:p>
            <a:pPr marL="0" indent="0">
              <a:buNone/>
            </a:pPr>
            <a:r>
              <a:rPr lang="es-CO" sz="2800" dirty="0"/>
              <a:t>En aquella época los fieles llevaban a misa el pan para consagrar, el cual habían elaborado en su casa. Y sucedió que </a:t>
            </a:r>
            <a:r>
              <a:rPr lang="es-CO" sz="2800" b="1" dirty="0">
                <a:solidFill>
                  <a:srgbClr val="FF0000"/>
                </a:solidFill>
              </a:rPr>
              <a:t>una mujer, durante la misa, se burlaba de que el pan que había preparado ella, por las palabras del sacerdote, pudiera convertirse en Jesús sacramentado.</a:t>
            </a:r>
            <a:endParaRPr lang="pl-PL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sz="2000" dirty="0"/>
              <a:t>El Papa, viendo la disposición de aquella mujer le negó </a:t>
            </a:r>
            <a:endParaRPr lang="pl-PL" sz="2000" dirty="0"/>
          </a:p>
          <a:p>
            <a:pPr marL="0" indent="0">
              <a:buNone/>
            </a:pPr>
            <a:r>
              <a:rPr lang="es-CO" sz="2000" dirty="0"/>
              <a:t>la comunión, y pidió a Dios que la iluminase, siendo a </a:t>
            </a:r>
            <a:endParaRPr lang="pl-PL" sz="2000" dirty="0"/>
          </a:p>
          <a:p>
            <a:pPr marL="0" indent="0">
              <a:buNone/>
            </a:pPr>
            <a:r>
              <a:rPr lang="es-CO" sz="2000" dirty="0"/>
              <a:t>continuación que las especies consagradas que había </a:t>
            </a:r>
            <a:endParaRPr lang="pl-PL" sz="2000" dirty="0"/>
          </a:p>
          <a:p>
            <a:pPr marL="0" indent="0">
              <a:buNone/>
            </a:pPr>
            <a:r>
              <a:rPr lang="es-CO" sz="2000" dirty="0"/>
              <a:t>preparado aquella mujer, se convirtieron en Carne y Sangre. </a:t>
            </a:r>
            <a:endParaRPr lang="pl-PL" sz="2000" dirty="0"/>
          </a:p>
          <a:p>
            <a:pPr marL="0" indent="0">
              <a:buNone/>
            </a:pPr>
            <a:r>
              <a:rPr lang="es-CO" sz="2000" dirty="0"/>
              <a:t>La mujer se arrodilló y lloró entonces con gran arrepentimiento.</a:t>
            </a:r>
            <a:endParaRPr lang="pl-PL" sz="2000" dirty="0"/>
          </a:p>
          <a:p>
            <a:endParaRPr lang="pl-P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347" y="3952506"/>
            <a:ext cx="3699909" cy="21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223" y="335792"/>
            <a:ext cx="8978900" cy="944562"/>
          </a:xfrm>
        </p:spPr>
        <p:txBody>
          <a:bodyPr>
            <a:normAutofit/>
          </a:bodyPr>
          <a:lstStyle/>
          <a:p>
            <a:r>
              <a:rPr lang="es-CO" sz="4400" b="1" dirty="0" err="1">
                <a:latin typeface="Calibri" panose="020F0502020204030204" pitchFamily="34" charset="0"/>
              </a:rPr>
              <a:t>Lanciano</a:t>
            </a:r>
            <a:r>
              <a:rPr lang="es-CO" sz="4400" b="1" dirty="0">
                <a:latin typeface="Calibri" panose="020F0502020204030204" pitchFamily="34" charset="0"/>
              </a:rPr>
              <a:t> - VIII  </a:t>
            </a:r>
            <a:endParaRPr lang="en-US" sz="4400" b="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1600201"/>
            <a:ext cx="7302759" cy="51178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dirty="0">
                <a:latin typeface="Calibri" panose="020F0502020204030204" pitchFamily="34" charset="0"/>
              </a:rPr>
              <a:t>Un sacerdote en </a:t>
            </a:r>
            <a:r>
              <a:rPr lang="es-CO" dirty="0" err="1">
                <a:latin typeface="Calibri" panose="020F0502020204030204" pitchFamily="34" charset="0"/>
              </a:rPr>
              <a:t>Lanciano</a:t>
            </a:r>
            <a:r>
              <a:rPr lang="es-CO" dirty="0">
                <a:latin typeface="Calibri" panose="020F0502020204030204" pitchFamily="34" charset="0"/>
              </a:rPr>
              <a:t>, Italia mientras decía las palabras de la consagración (“Esto es mi cuerpo” y “Esta es mi sangre”), vio cómo el pan se transformó en carne humana y la sangre se coaguló en cinco glóbulos.</a:t>
            </a:r>
          </a:p>
          <a:p>
            <a:pPr marL="0" indent="0" algn="just">
              <a:buNone/>
            </a:pPr>
            <a:r>
              <a:rPr lang="es-CO" dirty="0">
                <a:latin typeface="Calibri" panose="020F0502020204030204" pitchFamily="34" charset="0"/>
              </a:rPr>
              <a:t>La carne se conserva hasta nuestros días. </a:t>
            </a:r>
            <a:endParaRPr lang="pl-PL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CO" dirty="0">
                <a:latin typeface="Calibri" panose="020F0502020204030204" pitchFamily="34" charset="0"/>
              </a:rPr>
              <a:t>El profesor de anatomía </a:t>
            </a:r>
            <a:r>
              <a:rPr lang="es-CO" dirty="0" err="1">
                <a:latin typeface="Calibri" panose="020F0502020204030204" pitchFamily="34" charset="0"/>
              </a:rPr>
              <a:t>Odoardo</a:t>
            </a:r>
            <a:r>
              <a:rPr lang="es-CO" dirty="0">
                <a:latin typeface="Calibri" panose="020F0502020204030204" pitchFamily="34" charset="0"/>
              </a:rPr>
              <a:t> </a:t>
            </a:r>
            <a:r>
              <a:rPr lang="es-CO" dirty="0" err="1">
                <a:latin typeface="Calibri" panose="020F0502020204030204" pitchFamily="34" charset="0"/>
              </a:rPr>
              <a:t>Linoli</a:t>
            </a:r>
            <a:r>
              <a:rPr lang="es-CO" dirty="0">
                <a:latin typeface="Calibri" panose="020F0502020204030204" pitchFamily="34" charset="0"/>
              </a:rPr>
              <a:t> llevó a cabo un análisis científico de la carne en 1971 y llegó a la conclusión de que la carne era tejido cardíaco.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 descr="Public Domain / Wikipedi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161" y="1394457"/>
            <a:ext cx="3631019" cy="5114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03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" y="1544216"/>
            <a:ext cx="7199086" cy="40494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77" y="401217"/>
            <a:ext cx="3857625" cy="63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0" y="1642185"/>
            <a:ext cx="3456992" cy="4609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59" y="1642185"/>
            <a:ext cx="4075129" cy="4609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56" y="1614193"/>
            <a:ext cx="3916118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65" y="446569"/>
            <a:ext cx="10972800" cy="4525963"/>
          </a:xfrm>
        </p:spPr>
        <p:txBody>
          <a:bodyPr/>
          <a:lstStyle/>
          <a:p>
            <a:r>
              <a:rPr lang="pl-PL" sz="2800" dirty="0"/>
              <a:t>        </a:t>
            </a:r>
            <a:r>
              <a:rPr lang="es-CO" sz="2400" dirty="0"/>
              <a:t>En 1194, en </a:t>
            </a:r>
            <a:r>
              <a:rPr lang="es-CO" sz="2400" dirty="0" err="1"/>
              <a:t>Augsburg</a:t>
            </a:r>
            <a:r>
              <a:rPr lang="es-CO" sz="2400" dirty="0"/>
              <a:t> (Alemania), donde en aquella época todavía 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              </a:t>
            </a:r>
            <a:r>
              <a:rPr lang="es-CO" sz="2400" dirty="0"/>
              <a:t>no</a:t>
            </a:r>
            <a:r>
              <a:rPr lang="pl-PL" sz="2400" dirty="0"/>
              <a:t> </a:t>
            </a:r>
            <a:r>
              <a:rPr lang="es-CO" sz="2400" dirty="0"/>
              <a:t>se facilitaba la adoración al Santísimo Sacramento, </a:t>
            </a:r>
            <a:r>
              <a:rPr lang="es-CO" sz="2400" b="1" dirty="0"/>
              <a:t>una mujer decidió no consumir la Hostia que había recibido en la comunión y en su lugar la guardó en un pañuelo para su adoración particular.</a:t>
            </a:r>
            <a:endParaRPr lang="pl-PL" sz="2400" b="1" dirty="0"/>
          </a:p>
          <a:p>
            <a:pPr marL="0" indent="0">
              <a:buNone/>
            </a:pPr>
            <a:r>
              <a:rPr lang="es-CO" sz="2400" dirty="0"/>
              <a:t>Sin embargo, como tenía remordimientos, en 1199 lo confesó, teniendo que devolver en consecuencia la Hostia que había retenido ilícitamente.</a:t>
            </a:r>
            <a:endParaRPr lang="pl-PL" sz="2400" dirty="0"/>
          </a:p>
          <a:p>
            <a:pPr marL="0" indent="0">
              <a:buNone/>
            </a:pPr>
            <a:r>
              <a:rPr lang="es-CO" sz="2400" dirty="0"/>
              <a:t>Fue entonces cuando se constató, que ésta </a:t>
            </a:r>
            <a:r>
              <a:rPr lang="es-CO" sz="2400" u="sng" dirty="0"/>
              <a:t>se había convertido en un trozo de Carne sanguinolento, el cual, fue estudiado científicamente y visto que se trataba realmente de Carne y Sangre humanas</a:t>
            </a:r>
            <a:r>
              <a:rPr lang="pl-PL" sz="2400" u="sng" dirty="0"/>
              <a:t>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es-CO" sz="2000" u="sng" dirty="0">
                <a:solidFill>
                  <a:srgbClr val="FF0000"/>
                </a:solidFill>
              </a:rPr>
              <a:t>Da que pensar este milagro, sobre la gracia que supuso el que </a:t>
            </a:r>
            <a:endParaRPr lang="pl-PL" sz="20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sz="2000" u="sng" dirty="0">
                <a:solidFill>
                  <a:srgbClr val="FF0000"/>
                </a:solidFill>
              </a:rPr>
              <a:t>ocurriera, en un momento en que no se tributaba a Jesús </a:t>
            </a:r>
            <a:endParaRPr lang="pl-PL" sz="20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sz="2000" u="sng" dirty="0">
                <a:solidFill>
                  <a:srgbClr val="FF0000"/>
                </a:solidFill>
              </a:rPr>
              <a:t>Sacramentado el honor que le es debido, y que, sin embargo, </a:t>
            </a:r>
            <a:endParaRPr lang="pl-PL" sz="20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sz="2000" u="sng" dirty="0">
                <a:solidFill>
                  <a:srgbClr val="FF0000"/>
                </a:solidFill>
              </a:rPr>
              <a:t>aquella mujer le quiso tributar.</a:t>
            </a:r>
            <a:endParaRPr lang="pl-PL" sz="2000" u="sng" dirty="0">
              <a:solidFill>
                <a:srgbClr val="FF0000"/>
              </a:solidFill>
            </a:endParaRPr>
          </a:p>
          <a:p>
            <a:endParaRPr lang="pl-PL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 r="15932"/>
          <a:stretch/>
        </p:blipFill>
        <p:spPr>
          <a:xfrm>
            <a:off x="8318002" y="3922789"/>
            <a:ext cx="2897574" cy="2237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5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208" y="388521"/>
            <a:ext cx="8978900" cy="944562"/>
          </a:xfrm>
        </p:spPr>
        <p:txBody>
          <a:bodyPr>
            <a:normAutofit/>
          </a:bodyPr>
          <a:lstStyle/>
          <a:p>
            <a:r>
              <a:rPr lang="es-CO" sz="4400" dirty="0" err="1">
                <a:latin typeface="Calibri" panose="020F0502020204030204" pitchFamily="34" charset="0"/>
              </a:rPr>
              <a:t>Orviedo</a:t>
            </a:r>
            <a:r>
              <a:rPr lang="es-CO" sz="4400" dirty="0">
                <a:latin typeface="Calibri" panose="020F0502020204030204" pitchFamily="34" charset="0"/>
              </a:rPr>
              <a:t> - XIII 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0269" y="1333083"/>
            <a:ext cx="8478417" cy="51831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500" b="1" dirty="0">
                <a:latin typeface="Calibri" panose="020F0502020204030204" pitchFamily="34" charset="0"/>
              </a:rPr>
              <a:t>El Corporal de </a:t>
            </a:r>
            <a:r>
              <a:rPr lang="es-CO" sz="2500" b="1" dirty="0" err="1">
                <a:latin typeface="Calibri" panose="020F0502020204030204" pitchFamily="34" charset="0"/>
              </a:rPr>
              <a:t>Bolsena</a:t>
            </a:r>
            <a:r>
              <a:rPr lang="es-CO" sz="2500" b="1" dirty="0">
                <a:latin typeface="Calibri" panose="020F0502020204030204" pitchFamily="34" charset="0"/>
              </a:rPr>
              <a:t> </a:t>
            </a:r>
            <a:endParaRPr lang="en-US" sz="25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CO" sz="2500" dirty="0">
                <a:latin typeface="Calibri" panose="020F0502020204030204" pitchFamily="34" charset="0"/>
              </a:rPr>
              <a:t>Un sacerdote que había estado experimentando dudas acerca de la transustanciación estaba celebrando una misa.</a:t>
            </a:r>
            <a:r>
              <a:rPr lang="pl-PL" sz="2500" dirty="0">
                <a:latin typeface="Calibri" panose="020F0502020204030204" pitchFamily="34" charset="0"/>
              </a:rPr>
              <a:t> </a:t>
            </a:r>
            <a:r>
              <a:rPr lang="es-CO" sz="2500" dirty="0">
                <a:latin typeface="Calibri" panose="020F0502020204030204" pitchFamily="34" charset="0"/>
              </a:rPr>
              <a:t>Poco después de la consagración, </a:t>
            </a:r>
            <a:r>
              <a:rPr lang="es-CO" sz="2500" b="1" u="sng" dirty="0">
                <a:latin typeface="Calibri" panose="020F0502020204030204" pitchFamily="34" charset="0"/>
              </a:rPr>
              <a:t>la hostia comenzó a sangrar sobre el corporal en el altar. </a:t>
            </a:r>
            <a:r>
              <a:rPr lang="es-CO" sz="2500" dirty="0">
                <a:latin typeface="Calibri" panose="020F0502020204030204" pitchFamily="34" charset="0"/>
              </a:rPr>
              <a:t>La historia se hizo conocida y el sacerdote se encontró con el papa que estaba de visita en la ciudad y confesó su pecado de duda. Actualmente, este corporal se mantiene en exhibición en la catedral de </a:t>
            </a:r>
            <a:r>
              <a:rPr lang="es-CO" sz="2500" dirty="0" err="1">
                <a:latin typeface="Calibri" panose="020F0502020204030204" pitchFamily="34" charset="0"/>
              </a:rPr>
              <a:t>Orvieto</a:t>
            </a:r>
            <a:r>
              <a:rPr lang="es-CO" sz="2500" dirty="0">
                <a:latin typeface="Calibri" panose="020F0502020204030204" pitchFamily="34" charset="0"/>
              </a:rPr>
              <a:t>.</a:t>
            </a:r>
            <a:endParaRPr lang="en-US" sz="25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s-CO" sz="25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CO" sz="2500" dirty="0">
                <a:latin typeface="Calibri" panose="020F0502020204030204" pitchFamily="34" charset="0"/>
              </a:rPr>
              <a:t>Hasta hoy el corporal sigue siendo un objeto de veneración.</a:t>
            </a:r>
            <a:endParaRPr lang="en-US" sz="25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5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Corpus Cristi </a:t>
            </a:r>
            <a:r>
              <a:rPr lang="pl-PL" sz="2500" dirty="0">
                <a:latin typeface="Calibri" panose="020F0502020204030204" pitchFamily="34" charset="0"/>
              </a:rPr>
              <a:t>– inicio de la Solemnidad liturgica</a:t>
            </a:r>
            <a:endParaRPr lang="en-US" sz="2500" dirty="0">
              <a:latin typeface="Calibri" panose="020F0502020204030204" pitchFamily="34" charset="0"/>
            </a:endParaRPr>
          </a:p>
        </p:txBody>
      </p:sp>
      <p:pic>
        <p:nvPicPr>
          <p:cNvPr id="4" name="Picture 3" descr="Paolo C. / Flick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462" y="1568485"/>
            <a:ext cx="3185184" cy="4098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69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546" y="314325"/>
            <a:ext cx="8978900" cy="944562"/>
          </a:xfrm>
        </p:spPr>
        <p:txBody>
          <a:bodyPr>
            <a:normAutofit/>
          </a:bodyPr>
          <a:lstStyle/>
          <a:p>
            <a:r>
              <a:rPr lang="es-CO" sz="4800" dirty="0" err="1"/>
              <a:t>Santarem</a:t>
            </a:r>
            <a:r>
              <a:rPr lang="es-CO" sz="4800" dirty="0"/>
              <a:t> – XIII (Portugal)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599" y="1600201"/>
            <a:ext cx="9038253" cy="52577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/>
              <a:t>Una mujer estaba angustiada porque sospechaba que su marido le era infiel, así que decidió consultar con una bruja. </a:t>
            </a:r>
            <a:r>
              <a:rPr lang="es-CO" sz="2000" b="1" dirty="0"/>
              <a:t>La hechicera le dijo que el precio de sus servicios era una hostia consagrada</a:t>
            </a:r>
            <a:r>
              <a:rPr lang="es-CO" sz="2000" dirty="0"/>
              <a:t>.</a:t>
            </a:r>
            <a:endParaRPr lang="en-US" sz="2000" dirty="0"/>
          </a:p>
          <a:p>
            <a:pPr marL="0" indent="0" algn="just">
              <a:buNone/>
            </a:pPr>
            <a:r>
              <a:rPr lang="es-CO" sz="2000" dirty="0"/>
              <a:t>Ella recibió la Eucaristía en su lengua, se quitó la Eucaristía de la boca, lo envolvió en su velo. Para su sorpresa, y antes de salir del templo, la hostia comenzó a sangrar.</a:t>
            </a:r>
            <a:endParaRPr lang="en-US" sz="2000" dirty="0"/>
          </a:p>
          <a:p>
            <a:pPr marL="0" indent="0" algn="just">
              <a:buNone/>
            </a:pPr>
            <a:r>
              <a:rPr lang="es-CO" sz="2000" dirty="0"/>
              <a:t>Aún así, se fue con la hostia sangrante hasta su casa Cuando llegó a casa y la guardó en un baúl. Esa noche, una luz milagrosa emanaba del baúl. Ella se arrepintió de lo que había hecho y a la mañana siguiente confesó a su cura lo que había hecho. El sacerdote fue a su casa y recuperó la hostia consagrada llevándola de nuevo al templo.</a:t>
            </a:r>
            <a:endParaRPr lang="en-US" sz="2000" dirty="0"/>
          </a:p>
          <a:p>
            <a:pPr marL="0" indent="0" algn="just">
              <a:buNone/>
            </a:pPr>
            <a:r>
              <a:rPr lang="es-CO" sz="2000" dirty="0"/>
              <a:t>Después de una investigación y la aprobación del milagro, la iglesia pasó a llamarse Iglesia del Santo Milagro, y la hostia sangrante puede ser vista hasta nuestros días.</a:t>
            </a:r>
            <a:endParaRPr lang="en-US" sz="2000" dirty="0"/>
          </a:p>
        </p:txBody>
      </p:sp>
      <p:pic>
        <p:nvPicPr>
          <p:cNvPr id="4" name="Picture 3" descr="via miraclesofthechurch.com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439" y="1757561"/>
            <a:ext cx="2382561" cy="3374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7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https://encrypted-tbn1.gstatic.com/images?q=tbn:ANd9GcQTyL4aVeyUzPYPbNqZS0UPwD64D2s6qDnCQBb2Bb8F_HOLaYab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06" y="1385976"/>
            <a:ext cx="3729609" cy="4409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60160" y="2764297"/>
            <a:ext cx="3693820" cy="142785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b="1" dirty="0">
                <a:latin typeface="Calibri" panose="020F0502020204030204" pitchFamily="34" charset="0"/>
              </a:rPr>
              <a:t>Milagro(s)</a:t>
            </a:r>
            <a:endParaRPr lang="en-US" sz="4800" b="1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3441" y="2764297"/>
            <a:ext cx="3693820" cy="1427855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Calibri" panose="020F0502020204030204" pitchFamily="34" charset="0"/>
              </a:rPr>
              <a:t>Eucaristia</a:t>
            </a:r>
            <a:endParaRPr lang="en-US" sz="4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01542" y="307639"/>
            <a:ext cx="9788915" cy="944562"/>
          </a:xfrm>
        </p:spPr>
        <p:txBody>
          <a:bodyPr/>
          <a:lstStyle/>
          <a:p>
            <a:r>
              <a:rPr lang="pl-PL" sz="4400" dirty="0">
                <a:solidFill>
                  <a:srgbClr val="FF0000"/>
                </a:solidFill>
                <a:latin typeface="Calibri" panose="020F0502020204030204" pitchFamily="34" charset="0"/>
              </a:rPr>
              <a:t>M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</a:rPr>
              <a:t>il</a:t>
            </a:r>
            <a:r>
              <a:rPr lang="pl-PL" sz="4400" dirty="0">
                <a:solidFill>
                  <a:srgbClr val="FF0000"/>
                </a:solidFill>
                <a:latin typeface="Calibri" panose="020F0502020204030204" pitchFamily="34" charset="0"/>
              </a:rPr>
              <a:t>agro de Amsterdam 15.03.1345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60" y="1936589"/>
            <a:ext cx="4723293" cy="4545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085" y="2968978"/>
            <a:ext cx="2028316" cy="1788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8" y="1936590"/>
            <a:ext cx="3267185" cy="454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1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Bergen (Holanda), 1421</a:t>
            </a:r>
            <a:r>
              <a:rPr lang="pl-PL" dirty="0"/>
              <a:t> – hostias sangrantes que flotan en un rio</a:t>
            </a:r>
          </a:p>
          <a:p>
            <a:r>
              <a:rPr lang="es-CO" dirty="0"/>
              <a:t>En 1572, en </a:t>
            </a:r>
            <a:r>
              <a:rPr lang="es-CO" dirty="0" err="1"/>
              <a:t>Gorkum</a:t>
            </a:r>
            <a:r>
              <a:rPr lang="es-CO" dirty="0"/>
              <a:t> (Holanda), unos protestantes invadieron y saquearon la ciudad, incluyendo la Catedral, donde violentaron el tabernáculo y, extrayendo la </a:t>
            </a:r>
            <a:r>
              <a:rPr lang="es-CO" u="sng" dirty="0"/>
              <a:t>Custodia con el Santísimo Sacramento, uno de ellos lo pisoteó con sus botas de clavos, haciéndole tres agujeros, por los cuales sangró.</a:t>
            </a:r>
            <a:endParaRPr lang="pl-PL" u="sng" dirty="0"/>
          </a:p>
          <a:p>
            <a:r>
              <a:rPr lang="es-CO" dirty="0"/>
              <a:t>En vista de ello, uno de los profanadores se arrepintió. La Hostia se venera desde entonces</a:t>
            </a:r>
            <a:r>
              <a:rPr lang="pl-PL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7205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199" y="398776"/>
            <a:ext cx="8978900" cy="944562"/>
          </a:xfrm>
        </p:spPr>
        <p:txBody>
          <a:bodyPr>
            <a:normAutofit/>
          </a:bodyPr>
          <a:lstStyle/>
          <a:p>
            <a:r>
              <a:rPr lang="es-CO" sz="4400" dirty="0">
                <a:latin typeface="Calibri" panose="020F0502020204030204" pitchFamily="34" charset="0"/>
              </a:rPr>
              <a:t>La hostia de Siena 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44755" y="1343338"/>
            <a:ext cx="10972800" cy="54493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latin typeface="Calibri" panose="020F0502020204030204" pitchFamily="34" charset="0"/>
              </a:rPr>
              <a:t>El 14.08 de 1730, </a:t>
            </a:r>
            <a:r>
              <a:rPr lang="pl-PL" sz="2400" dirty="0">
                <a:latin typeface="Calibri" panose="020F0502020204030204" pitchFamily="34" charset="0"/>
              </a:rPr>
              <a:t>en</a:t>
            </a:r>
            <a:r>
              <a:rPr lang="es-CO" sz="2400" dirty="0">
                <a:latin typeface="Calibri" panose="020F0502020204030204" pitchFamily="34" charset="0"/>
              </a:rPr>
              <a:t> la víspera de la fiesta de la Asunción, </a:t>
            </a:r>
            <a:endParaRPr lang="pl-PL" sz="24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latin typeface="Calibri" panose="020F0502020204030204" pitchFamily="34" charset="0"/>
              </a:rPr>
              <a:t>unos ladrones entraron en la Iglesia de San Francisco y </a:t>
            </a:r>
            <a:endParaRPr lang="pl-PL" sz="24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>
                <a:latin typeface="Calibri" panose="020F0502020204030204" pitchFamily="34" charset="0"/>
              </a:rPr>
              <a:t>robaron un copón de oro que contenía cientos de hostias </a:t>
            </a:r>
            <a:endParaRPr lang="pl-PL" sz="2400" b="1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>
                <a:latin typeface="Calibri" panose="020F0502020204030204" pitchFamily="34" charset="0"/>
              </a:rPr>
              <a:t>consagradas.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latin typeface="Calibri" panose="020F0502020204030204" pitchFamily="34" charset="0"/>
              </a:rPr>
              <a:t>Dos días más tarde, alguien notó algo blanco que sobresalía de la caja de ofrendas en otra iglesia en Siena. Los sacerdotes abrieron la caja y encontraron las hostias perdidas. Después de limpiarlas tanto como fue posible, las hostias fueron colocadas en un nuevo copón y fueron llevadas de nuevo a la Iglesia de San Francisco para hacer oraciones de reparación y veneración.</a:t>
            </a: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latin typeface="Calibri" panose="020F0502020204030204" pitchFamily="34" charset="0"/>
              </a:rPr>
              <a:t>Dado que las hostias estaban sucias, los sacerdotes decidieron no consumirlas, sino simplemente dejar que se deterioren. Durante las próximas décadas, todo el mundo se sorprendió al ver que </a:t>
            </a:r>
            <a:r>
              <a:rPr lang="es-CO" sz="2400" b="1" dirty="0">
                <a:latin typeface="Calibri" panose="020F0502020204030204" pitchFamily="34" charset="0"/>
              </a:rPr>
              <a:t>las hostias no se deterioraron</a:t>
            </a:r>
            <a:r>
              <a:rPr lang="es-CO" sz="2400" dirty="0">
                <a:latin typeface="Calibri" panose="020F0502020204030204" pitchFamily="34" charset="0"/>
              </a:rPr>
              <a:t>, y más bien parecían frescas.</a:t>
            </a: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latin typeface="Calibri" panose="020F0502020204030204" pitchFamily="34" charset="0"/>
              </a:rPr>
              <a:t>Dichas hostias se mantienen hasta hoy, más de dos siglos después, y todavía se pueden ver en la ahora basílica de San Francisco, en Siena, Italia.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470" y="716505"/>
            <a:ext cx="3050977" cy="1750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20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76" y="294918"/>
            <a:ext cx="8978900" cy="944562"/>
          </a:xfrm>
        </p:spPr>
        <p:txBody>
          <a:bodyPr>
            <a:normAutofit/>
          </a:bodyPr>
          <a:lstStyle/>
          <a:p>
            <a:r>
              <a:rPr lang="es-CO" sz="4400" dirty="0">
                <a:latin typeface="Calibri" panose="020F0502020204030204" pitchFamily="34" charset="0"/>
              </a:rPr>
              <a:t>Buenos Aires  - 1996</a:t>
            </a:r>
            <a:r>
              <a:rPr lang="pl-PL" sz="4400" dirty="0">
                <a:latin typeface="Calibri" panose="020F0502020204030204" pitchFamily="34" charset="0"/>
              </a:rPr>
              <a:t> - 1999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1239480"/>
            <a:ext cx="9112898" cy="559911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2300" dirty="0">
                <a:latin typeface="Calibri" panose="020F0502020204030204" pitchFamily="34" charset="0"/>
              </a:rPr>
              <a:t>El Milagro sucedió cuando la </a:t>
            </a:r>
            <a:r>
              <a:rPr lang="pl-PL" sz="2300" dirty="0">
                <a:latin typeface="Calibri" panose="020F0502020204030204" pitchFamily="34" charset="0"/>
              </a:rPr>
              <a:t>hostia</a:t>
            </a:r>
            <a:r>
              <a:rPr lang="es-CO" sz="2300" dirty="0">
                <a:latin typeface="Calibri" panose="020F0502020204030204" pitchFamily="34" charset="0"/>
              </a:rPr>
              <a:t> comenzó a sangrar justo cuando se consagró y parte de ella </a:t>
            </a:r>
            <a:r>
              <a:rPr lang="es-CO" sz="2300" b="1" dirty="0">
                <a:latin typeface="Calibri" panose="020F0502020204030204" pitchFamily="34" charset="0"/>
              </a:rPr>
              <a:t>se convirtió en tejido humano</a:t>
            </a:r>
            <a:r>
              <a:rPr lang="es-CO" sz="2300" dirty="0">
                <a:latin typeface="Calibri" panose="020F0502020204030204" pitchFamily="34" charset="0"/>
              </a:rPr>
              <a:t>.</a:t>
            </a:r>
            <a:endParaRPr lang="en-US" sz="2300" dirty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s-CO" sz="2300" dirty="0">
                <a:latin typeface="Calibri" panose="020F0502020204030204" pitchFamily="34" charset="0"/>
              </a:rPr>
              <a:t>Después de varios estudios intensos, se encontró que </a:t>
            </a:r>
            <a:r>
              <a:rPr lang="es-CO" sz="2300" b="1" dirty="0">
                <a:latin typeface="Calibri" panose="020F0502020204030204" pitchFamily="34" charset="0"/>
              </a:rPr>
              <a:t>el tejido era parte de un corazón</a:t>
            </a:r>
            <a:r>
              <a:rPr lang="es-CO" sz="2300" dirty="0">
                <a:latin typeface="Calibri" panose="020F0502020204030204" pitchFamily="34" charset="0"/>
              </a:rPr>
              <a:t>, un músculo del miocardio, el ventrículo izquierdo, el músculo que da vida a todo el corazón y el cuerpo.</a:t>
            </a:r>
            <a:endParaRPr lang="en-US" sz="2300" dirty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s-CO" sz="2300" dirty="0">
                <a:latin typeface="Calibri" panose="020F0502020204030204" pitchFamily="34" charset="0"/>
              </a:rPr>
              <a:t>El tejido reveló además que pertenecía a una persona </a:t>
            </a:r>
            <a:r>
              <a:rPr lang="es-CO" sz="2300" b="1" dirty="0">
                <a:latin typeface="Calibri" panose="020F0502020204030204" pitchFamily="34" charset="0"/>
              </a:rPr>
              <a:t>que había sufrido un intenso dolor</a:t>
            </a:r>
            <a:r>
              <a:rPr lang="es-CO" sz="2300" dirty="0">
                <a:latin typeface="Calibri" panose="020F0502020204030204" pitchFamily="34" charset="0"/>
              </a:rPr>
              <a:t> ….había sido apuñalado en el lado izquierdo.</a:t>
            </a:r>
            <a:endParaRPr lang="en-US" sz="2300" dirty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s-CO" sz="2300" dirty="0">
                <a:latin typeface="Calibri" panose="020F0502020204030204" pitchFamily="34" charset="0"/>
              </a:rPr>
              <a:t>Lo que parecía más una locura era que a pesar de que esto debía haber matado a la persona, </a:t>
            </a:r>
            <a:r>
              <a:rPr lang="es-CO" sz="2300" b="1" dirty="0">
                <a:latin typeface="Calibri" panose="020F0502020204030204" pitchFamily="34" charset="0"/>
              </a:rPr>
              <a:t>el tejido mostró señales de estar vivo.</a:t>
            </a:r>
            <a:endParaRPr lang="en-US" sz="2300" dirty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s-CO" sz="2300" dirty="0">
                <a:latin typeface="Calibri" panose="020F0502020204030204" pitchFamily="34" charset="0"/>
              </a:rPr>
              <a:t>Esto se evidenció por glóbulos blancos intactos que se encuentran en el tejido. Esto demostró que, la muestra del corazón, </a:t>
            </a:r>
            <a:r>
              <a:rPr lang="es-CO" sz="2300" b="1" dirty="0">
                <a:latin typeface="Calibri" panose="020F0502020204030204" pitchFamily="34" charset="0"/>
              </a:rPr>
              <a:t>estaba aún latiendo</a:t>
            </a:r>
            <a:r>
              <a:rPr lang="es-CO" sz="2300" dirty="0">
                <a:latin typeface="Calibri" panose="020F0502020204030204" pitchFamily="34" charset="0"/>
              </a:rPr>
              <a:t>, ya que de lo contrario los glóbulos blancos se habrían desintegrado aproximadamente 15 minutos fuera de un cuerpo vivo.</a:t>
            </a:r>
            <a:endParaRPr lang="en-US" sz="2300" dirty="0">
              <a:latin typeface="Calibri" panose="020F0502020204030204" pitchFamily="34" charset="0"/>
            </a:endParaRPr>
          </a:p>
        </p:txBody>
      </p:sp>
      <p:pic>
        <p:nvPicPr>
          <p:cNvPr id="4" name="Picture 3" descr="Hostia Sangre Milagro Eucarístico en Buenos Aires Argentina Papa Francisc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45" y="2445285"/>
            <a:ext cx="2649855" cy="2378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095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223" y="314325"/>
            <a:ext cx="8978900" cy="944562"/>
          </a:xfrm>
        </p:spPr>
        <p:txBody>
          <a:bodyPr/>
          <a:lstStyle/>
          <a:p>
            <a:r>
              <a:rPr lang="es-CO" sz="4800" dirty="0" err="1"/>
              <a:t>Chirattakonam</a:t>
            </a:r>
            <a:r>
              <a:rPr lang="es-CO" sz="4800" dirty="0"/>
              <a:t> – XXI (India)</a:t>
            </a:r>
            <a:r>
              <a:rPr lang="es-CO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1600201"/>
            <a:ext cx="8590384" cy="516449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O" dirty="0"/>
              <a:t>El 28 de abril de 2001, hubo una </a:t>
            </a:r>
            <a:r>
              <a:rPr lang="es-CO" b="1" dirty="0"/>
              <a:t>adoración</a:t>
            </a:r>
            <a:r>
              <a:rPr lang="es-CO" dirty="0"/>
              <a:t> eucarística en la parroquia de Santa María en </a:t>
            </a:r>
            <a:r>
              <a:rPr lang="es-CO" dirty="0" err="1"/>
              <a:t>Chirattakonam</a:t>
            </a:r>
            <a:r>
              <a:rPr lang="es-CO" dirty="0"/>
              <a:t>, cuando de repente </a:t>
            </a:r>
            <a:r>
              <a:rPr lang="es-CO" b="1" dirty="0"/>
              <a:t>tres manchas rojas</a:t>
            </a:r>
            <a:r>
              <a:rPr lang="es-CO" dirty="0"/>
              <a:t> se materializaron en la hostia consagrada. </a:t>
            </a:r>
            <a:r>
              <a:rPr lang="es-CO" u="sng" dirty="0"/>
              <a:t>El sacerdote no supo qué hacer, así que solo atinó a colocar la hostia de nuevo en el tabernáculo.</a:t>
            </a:r>
            <a:endParaRPr lang="en-US" u="sng" dirty="0"/>
          </a:p>
          <a:p>
            <a:pPr marL="0" indent="0" algn="just">
              <a:buNone/>
            </a:pPr>
            <a:r>
              <a:rPr lang="es-CO" dirty="0"/>
              <a:t>Unos días más tarde, y ya recuperado del asombro, el sacerdote volvió a revisar la hostia y las manchas rojas parecían dibujar el </a:t>
            </a:r>
            <a:r>
              <a:rPr lang="es-CO" b="1" u="sng" dirty="0"/>
              <a:t>rostro de un hombre</a:t>
            </a:r>
            <a:r>
              <a:rPr lang="es-CO" dirty="0"/>
              <a:t> (¿Jesús?). Rápidamente encontró un fotógrafo y tomó fotos de la hostia.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 descr="via guadalupehousehi.blogspot.com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632" y="1600201"/>
            <a:ext cx="3175502" cy="375457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292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a guadalupehousehi.blogspot.com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3" t="51056" r="30335" b="19785"/>
          <a:stretch/>
        </p:blipFill>
        <p:spPr bwMode="auto">
          <a:xfrm>
            <a:off x="3150384" y="1179020"/>
            <a:ext cx="6326372" cy="5592726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51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554" y="332986"/>
            <a:ext cx="8978900" cy="944562"/>
          </a:xfrm>
        </p:spPr>
        <p:txBody>
          <a:bodyPr>
            <a:normAutofit/>
          </a:bodyPr>
          <a:lstStyle/>
          <a:p>
            <a:r>
              <a:rPr lang="es-CO" sz="4400" dirty="0" err="1">
                <a:latin typeface="Calibri" panose="020F0502020204030204" pitchFamily="34" charset="0"/>
              </a:rPr>
              <a:t>Mexico</a:t>
            </a:r>
            <a:r>
              <a:rPr lang="es-CO" sz="4400" dirty="0">
                <a:latin typeface="Calibri" panose="020F0502020204030204" pitchFamily="34" charset="0"/>
              </a:rPr>
              <a:t> – 21.10.2006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599" y="1600201"/>
            <a:ext cx="8946696" cy="525779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CO" dirty="0">
                <a:latin typeface="Calibri" panose="020F0502020204030204" pitchFamily="34" charset="0"/>
              </a:rPr>
              <a:t>Durante una misa una Hostia </a:t>
            </a:r>
            <a:r>
              <a:rPr lang="es-CO" b="1" dirty="0">
                <a:latin typeface="Calibri" panose="020F0502020204030204" pitchFamily="34" charset="0"/>
              </a:rPr>
              <a:t>comenzó a segregar una sustancia rojiza</a:t>
            </a:r>
            <a:r>
              <a:rPr lang="es-CO" dirty="0">
                <a:latin typeface="Calibri" panose="020F0502020204030204" pitchFamily="34" charset="0"/>
              </a:rPr>
              <a:t>. </a:t>
            </a:r>
            <a:endParaRPr lang="pl-PL" dirty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s-CO" dirty="0">
                <a:latin typeface="Calibri" panose="020F0502020204030204" pitchFamily="34" charset="0"/>
              </a:rPr>
              <a:t>El estudio tomó varios años, pero sus resultados fueron finalmente publicados en 2013. La sustancia rojiza analizada en la Hostia era </a:t>
            </a:r>
            <a:r>
              <a:rPr lang="es-CO" b="1" dirty="0">
                <a:latin typeface="Calibri" panose="020F0502020204030204" pitchFamily="34" charset="0"/>
              </a:rPr>
              <a:t>de hecho la sangre en la que había ADN y hemoglobinas</a:t>
            </a:r>
            <a:r>
              <a:rPr lang="es-CO" dirty="0">
                <a:latin typeface="Calibri" panose="020F0502020204030204" pitchFamily="34" charset="0"/>
              </a:rPr>
              <a:t> de origen humano.</a:t>
            </a:r>
            <a:endParaRPr lang="en-US" dirty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s-CO" dirty="0">
                <a:latin typeface="Calibri" panose="020F0502020204030204" pitchFamily="34" charset="0"/>
              </a:rPr>
              <a:t>Dos estudios realizados </a:t>
            </a:r>
            <a:r>
              <a:rPr lang="es-CO" b="1" dirty="0">
                <a:latin typeface="Calibri" panose="020F0502020204030204" pitchFamily="34" charset="0"/>
              </a:rPr>
              <a:t>por eminentes expertos forenses</a:t>
            </a:r>
            <a:r>
              <a:rPr lang="es-CO" dirty="0">
                <a:latin typeface="Calibri" panose="020F0502020204030204" pitchFamily="34" charset="0"/>
              </a:rPr>
              <a:t> utilizando diferentes métodos demostraron que la sangre provenía del interior de la Hostia.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 descr="Hostia Sangre Milagro Eucarístico en Méxic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167" y="1754154"/>
            <a:ext cx="2478833" cy="3610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39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78134" y="472077"/>
            <a:ext cx="10972800" cy="5599113"/>
          </a:xfrm>
        </p:spPr>
        <p:txBody>
          <a:bodyPr>
            <a:normAutofit fontScale="92500"/>
          </a:bodyPr>
          <a:lstStyle/>
          <a:p>
            <a:pPr lvl="0"/>
            <a:r>
              <a:rPr lang="es-CO" sz="2800" b="1" dirty="0"/>
              <a:t>El tipo de sangre era AB positivo</a:t>
            </a:r>
            <a:r>
              <a:rPr lang="es-CO" sz="2800" dirty="0"/>
              <a:t>, el mismo tipo que se encuentra en </a:t>
            </a:r>
            <a:r>
              <a:rPr lang="es-CO" sz="2800" u="sng" dirty="0"/>
              <a:t>otros milagros eucarísticos y el Santo Sudario de Turín.</a:t>
            </a:r>
            <a:endParaRPr lang="en-US" sz="2800" u="sng" dirty="0"/>
          </a:p>
          <a:p>
            <a:pPr lvl="0"/>
            <a:r>
              <a:rPr lang="es-CO" sz="2800" dirty="0"/>
              <a:t>Un análisis microscópico de la sangre en 2010 mostró que, desde el 2006, gran </a:t>
            </a:r>
            <a:r>
              <a:rPr lang="es-CO" sz="2800" b="1" dirty="0"/>
              <a:t>parte de la sangre visible había coagulado</a:t>
            </a:r>
            <a:r>
              <a:rPr lang="es-CO" sz="2800" dirty="0"/>
              <a:t> (como se esperaba), pero que las capas internas contenían la presencia de </a:t>
            </a:r>
            <a:r>
              <a:rPr lang="es-CO" sz="2800" b="1" dirty="0"/>
              <a:t>sangre fresca</a:t>
            </a:r>
            <a:r>
              <a:rPr lang="es-CO" sz="2800" dirty="0"/>
              <a:t> que mostraba que</a:t>
            </a:r>
            <a:r>
              <a:rPr lang="es-CO" sz="2800" b="1" dirty="0"/>
              <a:t> la Eucaristía seguía sangrando.</a:t>
            </a:r>
            <a:endParaRPr lang="en-US" sz="2800" dirty="0"/>
          </a:p>
          <a:p>
            <a:pPr lvl="0"/>
            <a:r>
              <a:rPr lang="es-CO" sz="2800" dirty="0"/>
              <a:t>El tejido humano encontrado en la </a:t>
            </a:r>
            <a:r>
              <a:rPr lang="es-CO" sz="2800" dirty="0" err="1"/>
              <a:t>Hsotia</a:t>
            </a:r>
            <a:r>
              <a:rPr lang="es-CO" sz="2800" dirty="0"/>
              <a:t> estaba vivo, e</a:t>
            </a:r>
            <a:r>
              <a:rPr lang="es-CO" sz="2800" b="1" dirty="0"/>
              <a:t>videnciado por glóbulos blancos y rojos intactos</a:t>
            </a:r>
            <a:r>
              <a:rPr lang="es-CO" sz="2800" dirty="0"/>
              <a:t> y macrófagos activos.</a:t>
            </a:r>
            <a:endParaRPr lang="en-US" sz="2800" dirty="0"/>
          </a:p>
          <a:p>
            <a:pPr lvl="0"/>
            <a:r>
              <a:rPr lang="es-CO" sz="2800" dirty="0"/>
              <a:t>Los </a:t>
            </a:r>
            <a:r>
              <a:rPr lang="pl-PL" sz="2800" dirty="0"/>
              <a:t>sientificos </a:t>
            </a:r>
            <a:r>
              <a:rPr lang="es-CO" sz="2800" dirty="0"/>
              <a:t>revelaron que el tejido </a:t>
            </a:r>
            <a:endParaRPr lang="pl-PL" sz="2800" dirty="0"/>
          </a:p>
          <a:p>
            <a:pPr lvl="0"/>
            <a:r>
              <a:rPr lang="es-CO" sz="2800" dirty="0"/>
              <a:t>encontrado corresponde al </a:t>
            </a:r>
            <a:r>
              <a:rPr lang="es-CO" sz="2800" b="1" dirty="0"/>
              <a:t>músculo del </a:t>
            </a:r>
            <a:endParaRPr lang="pl-PL" sz="2800" b="1" dirty="0"/>
          </a:p>
          <a:p>
            <a:pPr lvl="0"/>
            <a:r>
              <a:rPr lang="es-CO" sz="2800" b="1" dirty="0"/>
              <a:t>corazón</a:t>
            </a:r>
            <a:r>
              <a:rPr lang="es-CO" sz="2800" dirty="0"/>
              <a:t> mencionado en Buenos Aires, el </a:t>
            </a:r>
            <a:endParaRPr lang="pl-PL" sz="2800" dirty="0"/>
          </a:p>
          <a:p>
            <a:pPr lvl="0"/>
            <a:r>
              <a:rPr lang="es-CO" sz="2800" dirty="0"/>
              <a:t>Miocardio.</a:t>
            </a:r>
            <a:endParaRPr lang="en-US" sz="2800" dirty="0"/>
          </a:p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77" y="4064203"/>
            <a:ext cx="3448936" cy="2006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52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885" y="342317"/>
            <a:ext cx="8978900" cy="944562"/>
          </a:xfrm>
        </p:spPr>
        <p:txBody>
          <a:bodyPr>
            <a:normAutofit/>
          </a:bodyPr>
          <a:lstStyle/>
          <a:p>
            <a:r>
              <a:rPr lang="es-CO" sz="4400" dirty="0">
                <a:latin typeface="Calibri" panose="020F0502020204030204" pitchFamily="34" charset="0"/>
              </a:rPr>
              <a:t>Venezuela 8.12.1991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88302" y="1198984"/>
            <a:ext cx="8348330" cy="525779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s-CO" dirty="0">
                <a:latin typeface="Calibri" panose="020F0502020204030204" pitchFamily="34" charset="0"/>
              </a:rPr>
              <a:t>El sacerdote acababa de dividir la gran Hostia consagrada en cuatro partes y consumía una de esas piezas.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s-CO" dirty="0">
                <a:latin typeface="Calibri" panose="020F0502020204030204" pitchFamily="34" charset="0"/>
              </a:rPr>
              <a:t>Cuando colocó las piezas restantes en la patena  notó que, </a:t>
            </a:r>
            <a:r>
              <a:rPr lang="es-CO" b="1" dirty="0">
                <a:latin typeface="Calibri" panose="020F0502020204030204" pitchFamily="34" charset="0"/>
              </a:rPr>
              <a:t>una de las piezas tenía ahora una mancha roja</a:t>
            </a:r>
            <a:r>
              <a:rPr lang="es-CO" dirty="0">
                <a:latin typeface="Calibri" panose="020F0502020204030204" pitchFamily="34" charset="0"/>
              </a:rPr>
              <a:t> y de ella salía una sustancia roja, similar a la forma en que la sangre escapa de una herida. 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s-CO" b="1" dirty="0">
                <a:latin typeface="Calibri" panose="020F0502020204030204" pitchFamily="34" charset="0"/>
              </a:rPr>
              <a:t>La Hostia continuó produciendo sangre fresca</a:t>
            </a:r>
            <a:r>
              <a:rPr lang="es-CO" dirty="0">
                <a:latin typeface="Calibri" panose="020F0502020204030204" pitchFamily="34" charset="0"/>
              </a:rPr>
              <a:t>, y el entonces obispo de Los Teques, pidió una serie de estudios</a:t>
            </a:r>
            <a:r>
              <a:rPr lang="pl-PL" dirty="0">
                <a:latin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s-CO" dirty="0">
                <a:latin typeface="Calibri" panose="020F0502020204030204" pitchFamily="34" charset="0"/>
              </a:rPr>
              <a:t>La Hostia fue analizada por </a:t>
            </a:r>
            <a:r>
              <a:rPr lang="es-CO" b="1" dirty="0">
                <a:latin typeface="Calibri" panose="020F0502020204030204" pitchFamily="34" charset="0"/>
              </a:rPr>
              <a:t>500 comisiones de la Organización Mundial de la Salud</a:t>
            </a:r>
            <a:r>
              <a:rPr lang="es-CO" dirty="0">
                <a:latin typeface="Calibri" panose="020F0502020204030204" pitchFamily="34" charset="0"/>
              </a:rPr>
              <a:t> y se confirmó que la sangre del sacerdote no coincidía con la de la Eucaristía.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 descr="Hostia Sangre Milagro Eucarístico en Venezuel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0" r="20000"/>
          <a:stretch/>
        </p:blipFill>
        <p:spPr bwMode="auto">
          <a:xfrm>
            <a:off x="8957930" y="1642730"/>
            <a:ext cx="2674089" cy="3112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5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77395" y="1258887"/>
            <a:ext cx="10972800" cy="5257799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s-CO" dirty="0">
                <a:latin typeface="Calibri" panose="020F0502020204030204" pitchFamily="34" charset="0"/>
              </a:rPr>
              <a:t>Los estudios, demostraron que </a:t>
            </a:r>
            <a:r>
              <a:rPr lang="es-CO" b="1" dirty="0">
                <a:latin typeface="Calibri" panose="020F0502020204030204" pitchFamily="34" charset="0"/>
              </a:rPr>
              <a:t>la sangre provenía del interior de la Hostia</a:t>
            </a:r>
            <a:r>
              <a:rPr lang="es-CO" dirty="0">
                <a:latin typeface="Calibri" panose="020F0502020204030204" pitchFamily="34" charset="0"/>
              </a:rPr>
              <a:t> y coincidió con la de otros milagros eucarísticos, siendo de nuevo el tipo de sangre</a:t>
            </a:r>
            <a:r>
              <a:rPr lang="es-CO" b="1" dirty="0">
                <a:latin typeface="Calibri" panose="020F0502020204030204" pitchFamily="34" charset="0"/>
              </a:rPr>
              <a:t> AB positivo y el tejido de un corazón vivo</a:t>
            </a:r>
            <a:r>
              <a:rPr lang="es-CO" dirty="0">
                <a:latin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CO" u="sng" dirty="0">
                <a:latin typeface="Calibri" panose="020F0502020204030204" pitchFamily="34" charset="0"/>
              </a:rPr>
              <a:t>7 años después  durante la celebración de una Misa de adoración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</a:p>
          <a:p>
            <a:pPr marL="0" lvl="0" indent="0">
              <a:buNone/>
            </a:pPr>
            <a:r>
              <a:rPr lang="es-CO" u="sng" dirty="0">
                <a:latin typeface="Calibri" panose="020F0502020204030204" pitchFamily="34" charset="0"/>
              </a:rPr>
              <a:t>la Hostia sangrante parecía estar envuelta en una especia de fuego sobrenatural.</a:t>
            </a:r>
            <a:r>
              <a:rPr lang="es-CO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El </a:t>
            </a:r>
            <a:r>
              <a:rPr lang="en-US" dirty="0" err="1">
                <a:latin typeface="Calibri" panose="020F0502020204030204" pitchFamily="34" charset="0"/>
              </a:rPr>
              <a:t>evento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fue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registrado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uno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los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presentes</a:t>
            </a:r>
            <a:endParaRPr lang="en-US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CO" dirty="0">
                <a:latin typeface="Calibri" panose="020F0502020204030204" pitchFamily="34" charset="0"/>
              </a:rPr>
              <a:t>Es posible ir y ver a la Hostia Milagrosa </a:t>
            </a:r>
            <a:r>
              <a:rPr lang="es-CO" b="1" dirty="0">
                <a:latin typeface="Calibri" panose="020F0502020204030204" pitchFamily="34" charset="0"/>
              </a:rPr>
              <a:t>todos los días del año a cualquier hora</a:t>
            </a:r>
            <a:r>
              <a:rPr lang="es-CO" dirty="0">
                <a:latin typeface="Calibri" panose="020F0502020204030204" pitchFamily="34" charset="0"/>
              </a:rPr>
              <a:t> en el convento de las </a:t>
            </a:r>
            <a:r>
              <a:rPr lang="es-CO" dirty="0" err="1">
                <a:latin typeface="Calibri" panose="020F0502020204030204" pitchFamily="34" charset="0"/>
              </a:rPr>
              <a:t>Mojnas</a:t>
            </a:r>
            <a:r>
              <a:rPr lang="es-CO" dirty="0">
                <a:latin typeface="Calibri" panose="020F0502020204030204" pitchFamily="34" charset="0"/>
              </a:rPr>
              <a:t> Agustinas Recoletas del Sagrado Corazón de Jesús en Los Teques.</a:t>
            </a:r>
          </a:p>
        </p:txBody>
      </p:sp>
    </p:spTree>
    <p:extLst>
      <p:ext uri="{BB962C8B-B14F-4D97-AF65-F5344CB8AC3E}">
        <p14:creationId xmlns:p14="http://schemas.microsoft.com/office/powerpoint/2010/main" val="13373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395" y="2598156"/>
            <a:ext cx="8978900" cy="944562"/>
          </a:xfrm>
        </p:spPr>
        <p:txBody>
          <a:bodyPr>
            <a:normAutofit fontScale="90000"/>
          </a:bodyPr>
          <a:lstStyle/>
          <a:p>
            <a:br>
              <a:rPr lang="en-US" sz="4800" b="1" dirty="0">
                <a:latin typeface="AR JULIAN" panose="02000000000000000000" pitchFamily="2" charset="0"/>
              </a:rPr>
            </a:br>
            <a:r>
              <a:rPr lang="en-US" sz="4400" b="1" dirty="0" err="1">
                <a:latin typeface="Calibri" panose="020F0502020204030204" pitchFamily="34" charset="0"/>
              </a:rPr>
              <a:t>Jn</a:t>
            </a:r>
            <a:r>
              <a:rPr lang="en-US" sz="4400" b="1" dirty="0">
                <a:latin typeface="Calibri" panose="020F0502020204030204" pitchFamily="34" charset="0"/>
              </a:rPr>
              <a:t> 6,35 </a:t>
            </a:r>
            <a:r>
              <a:rPr lang="en-US" sz="4400" b="1" dirty="0" err="1">
                <a:latin typeface="Calibri" panose="020F0502020204030204" pitchFamily="34" charset="0"/>
              </a:rPr>
              <a:t>yo</a:t>
            </a:r>
            <a:r>
              <a:rPr lang="en-US" sz="4400" b="1" dirty="0">
                <a:latin typeface="Calibri" panose="020F0502020204030204" pitchFamily="34" charset="0"/>
              </a:rPr>
              <a:t> soy el pan</a:t>
            </a:r>
            <a:br>
              <a:rPr lang="en-US" sz="4400" b="1" dirty="0">
                <a:latin typeface="Calibri" panose="020F0502020204030204" pitchFamily="34" charset="0"/>
              </a:rPr>
            </a:br>
            <a:br>
              <a:rPr lang="en-US" sz="4400" b="1" dirty="0">
                <a:latin typeface="Calibri" panose="020F0502020204030204" pitchFamily="34" charset="0"/>
              </a:rPr>
            </a:br>
            <a:br>
              <a:rPr lang="en-US" sz="4400" b="1" dirty="0">
                <a:latin typeface="Calibri" panose="020F0502020204030204" pitchFamily="34" charset="0"/>
              </a:rPr>
            </a:br>
            <a:r>
              <a:rPr lang="en-US" sz="4400" b="1" dirty="0">
                <a:latin typeface="Calibri" panose="020F0502020204030204" pitchFamily="34" charset="0"/>
              </a:rPr>
              <a:t>6.53,54 comer + </a:t>
            </a:r>
            <a:r>
              <a:rPr lang="en-US" sz="4400" b="1" dirty="0" err="1">
                <a:latin typeface="Calibri" panose="020F0502020204030204" pitchFamily="34" charset="0"/>
              </a:rPr>
              <a:t>beber</a:t>
            </a:r>
            <a:r>
              <a:rPr lang="en-US" sz="4400" b="1" dirty="0">
                <a:latin typeface="Calibri" panose="020F0502020204030204" pitchFamily="34" charset="0"/>
              </a:rPr>
              <a:t> = </a:t>
            </a:r>
            <a:r>
              <a:rPr lang="en-US" sz="4400" b="1" dirty="0" err="1">
                <a:latin typeface="Calibri" panose="020F0502020204030204" pitchFamily="34" charset="0"/>
              </a:rPr>
              <a:t>tener</a:t>
            </a:r>
            <a:r>
              <a:rPr lang="en-US" sz="4400" b="1" dirty="0"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</a:rPr>
              <a:t>vida</a:t>
            </a:r>
            <a:r>
              <a:rPr lang="en-US" sz="4400" b="1" dirty="0">
                <a:latin typeface="Calibri" panose="020F0502020204030204" pitchFamily="34" charset="0"/>
              </a:rPr>
              <a:t> </a:t>
            </a:r>
            <a:br>
              <a:rPr lang="en-US" sz="4400" b="1" dirty="0">
                <a:latin typeface="Calibri" panose="020F0502020204030204" pitchFamily="34" charset="0"/>
              </a:rPr>
            </a:br>
            <a:br>
              <a:rPr lang="en-US" sz="4400" b="1" dirty="0">
                <a:latin typeface="Calibri" panose="020F0502020204030204" pitchFamily="34" charset="0"/>
              </a:rPr>
            </a:br>
            <a:r>
              <a:rPr lang="en-US" sz="4400" b="1" dirty="0">
                <a:latin typeface="Calibri" panose="020F0502020204030204" pitchFamily="34" charset="0"/>
              </a:rPr>
              <a:t>6,67 </a:t>
            </a:r>
            <a:r>
              <a:rPr lang="en-US" sz="4400" b="1" dirty="0" err="1">
                <a:latin typeface="Calibri" panose="020F0502020204030204" pitchFamily="34" charset="0"/>
              </a:rPr>
              <a:t>Ust</a:t>
            </a:r>
            <a:r>
              <a:rPr lang="pl-PL" sz="4400" b="1" dirty="0">
                <a:latin typeface="Calibri" panose="020F0502020204030204" pitchFamily="34" charset="0"/>
              </a:rPr>
              <a:t>edes</a:t>
            </a:r>
            <a:r>
              <a:rPr lang="en-US" sz="4400" b="1" dirty="0"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</a:rPr>
              <a:t>tambien</a:t>
            </a:r>
            <a:r>
              <a:rPr lang="en-US" sz="4400" b="1" dirty="0"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</a:rPr>
              <a:t>quieren</a:t>
            </a:r>
            <a:r>
              <a:rPr lang="en-US" sz="4400" b="1" dirty="0"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</a:rPr>
              <a:t>irse</a:t>
            </a:r>
            <a:r>
              <a:rPr lang="en-US" sz="44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6" y="807795"/>
            <a:ext cx="3953069" cy="2734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1511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546" y="332986"/>
            <a:ext cx="8978900" cy="944562"/>
          </a:xfrm>
        </p:spPr>
        <p:txBody>
          <a:bodyPr>
            <a:normAutofit/>
          </a:bodyPr>
          <a:lstStyle/>
          <a:p>
            <a:r>
              <a:rPr lang="es-CO" sz="4800" dirty="0">
                <a:latin typeface="Calibri" panose="020F0502020204030204" pitchFamily="34" charset="0"/>
              </a:rPr>
              <a:t>Polonia  12.10.2008 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1600201"/>
            <a:ext cx="8776996" cy="5257799"/>
          </a:xfrm>
        </p:spPr>
        <p:txBody>
          <a:bodyPr>
            <a:noAutofit/>
          </a:bodyPr>
          <a:lstStyle/>
          <a:p>
            <a:pPr lvl="0"/>
            <a:r>
              <a:rPr lang="es-CO" sz="2200" dirty="0">
                <a:latin typeface="Calibri" panose="020F0502020204030204" pitchFamily="34" charset="0"/>
              </a:rPr>
              <a:t>Una Hostia consagrada cayó accidentalmente al suelo durante la celebración de la misa y, cuando el sacerdote lo notó, creyó que estaba sucia y la colocó en un  recipiente lleno de agua para disolverla</a:t>
            </a:r>
            <a:r>
              <a:rPr lang="pl-PL" sz="2200" dirty="0">
                <a:latin typeface="Calibri" panose="020F050202020403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</a:endParaRPr>
          </a:p>
          <a:p>
            <a:pPr lvl="0"/>
            <a:r>
              <a:rPr lang="es-CO" sz="2200" dirty="0">
                <a:latin typeface="Calibri" panose="020F0502020204030204" pitchFamily="34" charset="0"/>
              </a:rPr>
              <a:t>Más tarde, cuando se volvió a sacar la Hostia, aunque estaba parcialmente disuelta, todavía estaba allí y lo que se pensaba que era "suciedad", era de hecho,</a:t>
            </a:r>
            <a:r>
              <a:rPr lang="es-CO" sz="2200" b="1" dirty="0">
                <a:latin typeface="Calibri" panose="020F0502020204030204" pitchFamily="34" charset="0"/>
              </a:rPr>
              <a:t> lo que parecía un coágulo de sangre. </a:t>
            </a:r>
            <a:endParaRPr lang="en-US" sz="2200" dirty="0">
              <a:latin typeface="Calibri" panose="020F0502020204030204" pitchFamily="34" charset="0"/>
            </a:endParaRPr>
          </a:p>
          <a:p>
            <a:pPr lvl="0"/>
            <a:r>
              <a:rPr lang="es-CO" sz="2200" dirty="0">
                <a:latin typeface="Calibri" panose="020F0502020204030204" pitchFamily="34" charset="0"/>
              </a:rPr>
              <a:t>Se siguió un estudio intenso y </a:t>
            </a:r>
            <a:r>
              <a:rPr lang="es-CO" sz="2200" b="1" dirty="0">
                <a:latin typeface="Calibri" panose="020F0502020204030204" pitchFamily="34" charset="0"/>
              </a:rPr>
              <a:t>dos científicos de fama mundial</a:t>
            </a:r>
            <a:r>
              <a:rPr lang="es-CO" sz="2200" dirty="0">
                <a:latin typeface="Calibri" panose="020F0502020204030204" pitchFamily="34" charset="0"/>
              </a:rPr>
              <a:t> y especialistas en anatomía patológica en la Universidad Médica de Białystok </a:t>
            </a:r>
            <a:r>
              <a:rPr lang="es-CO" sz="2200" b="1" dirty="0">
                <a:latin typeface="Calibri" panose="020F0502020204030204" pitchFamily="34" charset="0"/>
              </a:rPr>
              <a:t>fueron llamados a dirigir la investigación</a:t>
            </a:r>
            <a:r>
              <a:rPr lang="es-CO" sz="2200" dirty="0">
                <a:latin typeface="Calibri" panose="020F0502020204030204" pitchFamily="34" charset="0"/>
              </a:rPr>
              <a:t>, la Profesora </a:t>
            </a:r>
            <a:r>
              <a:rPr lang="es-CO" sz="2200" dirty="0" err="1">
                <a:latin typeface="Calibri" panose="020F0502020204030204" pitchFamily="34" charset="0"/>
              </a:rPr>
              <a:t>Maria</a:t>
            </a:r>
            <a:r>
              <a:rPr lang="es-CO" sz="2200" dirty="0">
                <a:latin typeface="Calibri" panose="020F0502020204030204" pitchFamily="34" charset="0"/>
              </a:rPr>
              <a:t> </a:t>
            </a:r>
            <a:r>
              <a:rPr lang="es-CO" sz="2200" dirty="0" err="1">
                <a:latin typeface="Calibri" panose="020F0502020204030204" pitchFamily="34" charset="0"/>
              </a:rPr>
              <a:t>Elżbieta</a:t>
            </a:r>
            <a:r>
              <a:rPr lang="es-CO" sz="2200" dirty="0">
                <a:latin typeface="Calibri" panose="020F0502020204030204" pitchFamily="34" charset="0"/>
              </a:rPr>
              <a:t> </a:t>
            </a:r>
            <a:r>
              <a:rPr lang="es-CO" sz="2200" dirty="0" err="1">
                <a:latin typeface="Calibri" panose="020F0502020204030204" pitchFamily="34" charset="0"/>
              </a:rPr>
              <a:t>Sobaniec-Łotowska</a:t>
            </a:r>
            <a:r>
              <a:rPr lang="es-CO" sz="2200" dirty="0">
                <a:latin typeface="Calibri" panose="020F0502020204030204" pitchFamily="34" charset="0"/>
              </a:rPr>
              <a:t> y el Profesor </a:t>
            </a:r>
            <a:r>
              <a:rPr lang="es-CO" sz="2200" dirty="0" err="1">
                <a:latin typeface="Calibri" panose="020F0502020204030204" pitchFamily="34" charset="0"/>
              </a:rPr>
              <a:t>Stanisław</a:t>
            </a:r>
            <a:r>
              <a:rPr lang="es-CO" sz="2200" dirty="0">
                <a:latin typeface="Calibri" panose="020F0502020204030204" pitchFamily="34" charset="0"/>
              </a:rPr>
              <a:t> </a:t>
            </a:r>
            <a:r>
              <a:rPr lang="es-CO" sz="2200" dirty="0" err="1">
                <a:latin typeface="Calibri" panose="020F0502020204030204" pitchFamily="34" charset="0"/>
              </a:rPr>
              <a:t>Sulkowski</a:t>
            </a:r>
            <a:r>
              <a:rPr lang="es-CO" sz="2200" dirty="0">
                <a:latin typeface="Calibri" panose="020F050202020403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</a:endParaRPr>
          </a:p>
          <a:p>
            <a:pPr lvl="0"/>
            <a:r>
              <a:rPr lang="es-CO" sz="2200" dirty="0">
                <a:latin typeface="Calibri" panose="020F0502020204030204" pitchFamily="34" charset="0"/>
              </a:rPr>
              <a:t>Estos dos científicos estudiaron el "</a:t>
            </a:r>
            <a:r>
              <a:rPr lang="es-CO" sz="2200" b="1" dirty="0">
                <a:latin typeface="Calibri" panose="020F0502020204030204" pitchFamily="34" charset="0"/>
              </a:rPr>
              <a:t>coágulo de sangre</a:t>
            </a:r>
            <a:r>
              <a:rPr lang="es-CO" sz="2200" dirty="0">
                <a:latin typeface="Calibri" panose="020F0502020204030204" pitchFamily="34" charset="0"/>
              </a:rPr>
              <a:t>" independientemente uno del otro y utilizaron los microscopios ópticos más modernos y el microscopio electrónico de transmisión.</a:t>
            </a:r>
            <a:endParaRPr lang="en-US" sz="2200" dirty="0">
              <a:latin typeface="Calibri" panose="020F0502020204030204" pitchFamily="34" charset="0"/>
            </a:endParaRPr>
          </a:p>
        </p:txBody>
      </p:sp>
      <p:pic>
        <p:nvPicPr>
          <p:cNvPr id="4" name="Picture 3" descr="Hostia Sangre Milagro Eucarístico en Poloni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 r="17380"/>
          <a:stretch/>
        </p:blipFill>
        <p:spPr bwMode="auto">
          <a:xfrm>
            <a:off x="9386596" y="1780192"/>
            <a:ext cx="2599661" cy="4125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01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77395" y="1258887"/>
            <a:ext cx="10972800" cy="559911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CO" dirty="0">
                <a:latin typeface="Calibri" panose="020F0502020204030204" pitchFamily="34" charset="0"/>
              </a:rPr>
              <a:t>Para asegurarse de que no había sesgo en el estudio, el profesor </a:t>
            </a:r>
            <a:r>
              <a:rPr lang="es-CO" dirty="0" err="1">
                <a:latin typeface="Calibri" panose="020F0502020204030204" pitchFamily="34" charset="0"/>
              </a:rPr>
              <a:t>Sulkowski</a:t>
            </a:r>
            <a:r>
              <a:rPr lang="es-CO" dirty="0">
                <a:latin typeface="Calibri" panose="020F0502020204030204" pitchFamily="34" charset="0"/>
              </a:rPr>
              <a:t> </a:t>
            </a:r>
            <a:r>
              <a:rPr lang="es-CO" b="1" dirty="0">
                <a:latin typeface="Calibri" panose="020F0502020204030204" pitchFamily="34" charset="0"/>
              </a:rPr>
              <a:t>no fue informado</a:t>
            </a:r>
            <a:r>
              <a:rPr lang="es-CO" dirty="0">
                <a:latin typeface="Calibri" panose="020F0502020204030204" pitchFamily="34" charset="0"/>
              </a:rPr>
              <a:t> de que la muestra que estaba examinando provenía de una Hostia.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s-CO" dirty="0">
                <a:latin typeface="Calibri" panose="020F0502020204030204" pitchFamily="34" charset="0"/>
              </a:rPr>
              <a:t>A pesar de esto, ambos científicos llegaron a la misma conclusión: la muestra examinada no era ni un coágulo, ni sangre... </a:t>
            </a:r>
            <a:r>
              <a:rPr lang="es-CO" b="1" dirty="0">
                <a:latin typeface="Calibri" panose="020F0502020204030204" pitchFamily="34" charset="0"/>
              </a:rPr>
              <a:t>era un tejido muscular cardiaco humano</a:t>
            </a:r>
            <a:r>
              <a:rPr lang="es-CO" dirty="0">
                <a:latin typeface="Calibri" panose="020F0502020204030204" pitchFamily="34" charset="0"/>
              </a:rPr>
              <a:t> (tejido del corazón) y </a:t>
            </a:r>
            <a:r>
              <a:rPr lang="es-CO" b="1" dirty="0">
                <a:latin typeface="Calibri" panose="020F0502020204030204" pitchFamily="34" charset="0"/>
              </a:rPr>
              <a:t>todavía ¡ESTABA VIVO!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s-CO" dirty="0">
                <a:latin typeface="Calibri" panose="020F0502020204030204" pitchFamily="34" charset="0"/>
              </a:rPr>
              <a:t>Los detalles de la condición del corazón son los mismos que los mencionados anteriormente, pero lo más increíble de este estudio fue que, debido a la naturaleza avanzada de los equipos que utilizaron, </a:t>
            </a:r>
            <a:r>
              <a:rPr lang="es-CO" b="1" dirty="0">
                <a:latin typeface="Calibri" panose="020F0502020204030204" pitchFamily="34" charset="0"/>
              </a:rPr>
              <a:t>fueron capaces de observar que el tejido cardíaco se unió</a:t>
            </a:r>
            <a:r>
              <a:rPr lang="es-CO" dirty="0">
                <a:latin typeface="Calibri" panose="020F0502020204030204" pitchFamily="34" charset="0"/>
              </a:rPr>
              <a:t> a la Hostia consagrada de una manera inseparable. </a:t>
            </a:r>
            <a:r>
              <a:rPr lang="es-CO" b="1" dirty="0">
                <a:latin typeface="Calibri" panose="020F0502020204030204" pitchFamily="34" charset="0"/>
              </a:rPr>
              <a:t>No hay explicación científica para esto</a:t>
            </a:r>
            <a:r>
              <a:rPr lang="es-CO" dirty="0">
                <a:latin typeface="Calibri" panose="020F0502020204030204" pitchFamily="34" charset="0"/>
              </a:rPr>
              <a:t>; se penetraron unos a otros, como si un fragmento de pan se hubiese transformado repentinamente en cuerpo.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s-CO" dirty="0">
                <a:latin typeface="Calibri" panose="020F0502020204030204" pitchFamily="34" charset="0"/>
              </a:rPr>
              <a:t>No es posible manipular un evento de este tipo. Nadie,</a:t>
            </a:r>
            <a:r>
              <a:rPr lang="es-CO" b="1" dirty="0">
                <a:latin typeface="Calibri" panose="020F0502020204030204" pitchFamily="34" charset="0"/>
              </a:rPr>
              <a:t> absolutamente nadie, habría podido hacerlo</a:t>
            </a:r>
            <a:r>
              <a:rPr lang="es-CO" dirty="0">
                <a:latin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77" y="342317"/>
            <a:ext cx="8978900" cy="944562"/>
          </a:xfrm>
        </p:spPr>
        <p:txBody>
          <a:bodyPr>
            <a:normAutofit/>
          </a:bodyPr>
          <a:lstStyle/>
          <a:p>
            <a:r>
              <a:rPr lang="pl-PL" dirty="0">
                <a:latin typeface="Calibri" panose="020F0502020204030204" pitchFamily="34" charset="0"/>
              </a:rPr>
              <a:t>Italia 2016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478694" y="1017037"/>
            <a:ext cx="7713306" cy="5840963"/>
          </a:xfrm>
        </p:spPr>
        <p:txBody>
          <a:bodyPr>
            <a:normAutofit/>
          </a:bodyPr>
          <a:lstStyle/>
          <a:p>
            <a:r>
              <a:rPr lang="pl-PL" dirty="0">
                <a:latin typeface="Calibri" panose="020F0502020204030204" pitchFamily="34" charset="0"/>
              </a:rPr>
              <a:t>C</a:t>
            </a:r>
            <a:r>
              <a:rPr lang="es-CO" dirty="0" err="1">
                <a:latin typeface="Calibri" panose="020F0502020204030204" pitchFamily="34" charset="0"/>
              </a:rPr>
              <a:t>asi</a:t>
            </a:r>
            <a:r>
              <a:rPr lang="es-CO" dirty="0">
                <a:latin typeface="Calibri" panose="020F0502020204030204" pitchFamily="34" charset="0"/>
              </a:rPr>
              <a:t> un año y medio del terremoto de agosto de 2016, que golpeó la zona central del país, se encontró un tabernáculo con hostias intactas entre los escombros de una de las iglesias afectadas.</a:t>
            </a:r>
          </a:p>
          <a:p>
            <a:r>
              <a:rPr lang="es-CO" dirty="0">
                <a:latin typeface="Calibri" panose="020F0502020204030204" pitchFamily="34" charset="0"/>
              </a:rPr>
              <a:t>Según informa el diario </a:t>
            </a:r>
            <a:r>
              <a:rPr lang="es-CO" dirty="0" err="1">
                <a:latin typeface="Calibri" panose="020F0502020204030204" pitchFamily="34" charset="0"/>
              </a:rPr>
              <a:t>Avvenire</a:t>
            </a:r>
            <a:r>
              <a:rPr lang="es-CO" dirty="0">
                <a:latin typeface="Calibri" panose="020F0502020204030204" pitchFamily="34" charset="0"/>
              </a:rPr>
              <a:t>, dentro del tabernáculo “el copón estaba volteado pero no estaba abierto. Y pese a todos los meses que han pasado las hostias estaban enteras, sin ninguna alteración”.</a:t>
            </a:r>
          </a:p>
          <a:p>
            <a:endParaRPr lang="pl-P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2" y="2231513"/>
            <a:ext cx="4218223" cy="28094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065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Content Placeholder 3" descr="placa del milagro de los peces de alboray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85" y="1685260"/>
            <a:ext cx="7581014" cy="4093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9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207" y="289092"/>
            <a:ext cx="8978900" cy="9445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Milagros de </a:t>
            </a:r>
            <a:r>
              <a:rPr lang="en-US" sz="3600" dirty="0" err="1">
                <a:latin typeface="Calibri" panose="020F0502020204030204" pitchFamily="34" charset="0"/>
              </a:rPr>
              <a:t>Eucaristia</a:t>
            </a:r>
            <a:r>
              <a:rPr lang="en-US" sz="3600" dirty="0">
                <a:latin typeface="Calibri" panose="020F0502020204030204" pitchFamily="34" charset="0"/>
              </a:rPr>
              <a:t> y </a:t>
            </a:r>
            <a:r>
              <a:rPr lang="en-US" sz="3600" dirty="0" err="1">
                <a:latin typeface="Calibri" panose="020F0502020204030204" pitchFamily="34" charset="0"/>
              </a:rPr>
              <a:t>los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santos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San Antonio de Padua</a:t>
            </a:r>
          </a:p>
          <a:p>
            <a:endParaRPr lang="pl-PL" sz="3600" dirty="0">
              <a:latin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</a:rPr>
              <a:t>Beata Imelda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39" y="1528490"/>
            <a:ext cx="4595261" cy="3112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71" y="2751173"/>
            <a:ext cx="2070159" cy="3669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58" y="4258340"/>
            <a:ext cx="1779888" cy="17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530" y="332987"/>
            <a:ext cx="8978900" cy="94456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Testimonios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</a:rPr>
              <a:t>San Tarcisio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O" sz="2800" dirty="0">
                <a:latin typeface="Calibri" panose="020F0502020204030204" pitchFamily="34" charset="0"/>
              </a:rPr>
              <a:t>Obispo </a:t>
            </a:r>
            <a:r>
              <a:rPr lang="es-CO" sz="2800" dirty="0" err="1">
                <a:latin typeface="Calibri" panose="020F0502020204030204" pitchFamily="34" charset="0"/>
              </a:rPr>
              <a:t>Fulton</a:t>
            </a:r>
            <a:r>
              <a:rPr lang="es-CO" sz="2800" dirty="0">
                <a:latin typeface="Calibri" panose="020F0502020204030204" pitchFamily="34" charset="0"/>
              </a:rPr>
              <a:t> J. </a:t>
            </a:r>
            <a:r>
              <a:rPr lang="es-CO" sz="2800" dirty="0" err="1">
                <a:latin typeface="Calibri" panose="020F0502020204030204" pitchFamily="34" charset="0"/>
              </a:rPr>
              <a:t>Sheen</a:t>
            </a:r>
            <a:r>
              <a:rPr lang="es-CO" sz="2800" dirty="0">
                <a:latin typeface="Calibri" panose="020F0502020204030204" pitchFamily="34" charset="0"/>
              </a:rPr>
              <a:t> </a:t>
            </a:r>
            <a:r>
              <a:rPr lang="pl-PL" sz="2800" dirty="0">
                <a:latin typeface="Calibri" panose="020F0502020204030204" pitchFamily="34" charset="0"/>
              </a:rPr>
              <a:t>– inspirado</a:t>
            </a:r>
          </a:p>
          <a:p>
            <a:pPr marL="0" indent="0">
              <a:buNone/>
            </a:pPr>
            <a:r>
              <a:rPr lang="pl-PL" sz="2800" dirty="0">
                <a:latin typeface="Calibri" panose="020F0502020204030204" pitchFamily="34" charset="0"/>
              </a:rPr>
              <a:t>por una nina – martir de la Eucaristia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11790" r="51458" b="4804"/>
          <a:stretch/>
        </p:blipFill>
        <p:spPr>
          <a:xfrm>
            <a:off x="7990366" y="653902"/>
            <a:ext cx="3615071" cy="528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1600201"/>
            <a:ext cx="4093029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sz="4000" dirty="0">
                <a:latin typeface="Calibri" panose="020F0502020204030204" pitchFamily="34" charset="0"/>
              </a:rPr>
              <a:t>Bendito, </a:t>
            </a:r>
            <a:endParaRPr lang="pl-PL" sz="4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O" sz="4000" dirty="0">
                <a:latin typeface="Calibri" panose="020F0502020204030204" pitchFamily="34" charset="0"/>
              </a:rPr>
              <a:t>alabado </a:t>
            </a:r>
            <a:endParaRPr lang="pl-PL" sz="4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O" sz="4000" dirty="0">
                <a:latin typeface="Calibri" panose="020F0502020204030204" pitchFamily="34" charset="0"/>
              </a:rPr>
              <a:t>y adorado </a:t>
            </a:r>
            <a:endParaRPr lang="pl-PL" sz="4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O" sz="4000" dirty="0">
                <a:latin typeface="Calibri" panose="020F0502020204030204" pitchFamily="34" charset="0"/>
              </a:rPr>
              <a:t>sea Jesús </a:t>
            </a:r>
            <a:endParaRPr lang="pl-PL" sz="4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O" sz="4000" dirty="0">
                <a:latin typeface="Calibri" panose="020F0502020204030204" pitchFamily="34" charset="0"/>
              </a:rPr>
              <a:t>en el Santísimo </a:t>
            </a:r>
            <a:endParaRPr lang="pl-PL" sz="4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O" sz="4000" dirty="0">
                <a:latin typeface="Calibri" panose="020F0502020204030204" pitchFamily="34" charset="0"/>
              </a:rPr>
              <a:t>Sacramento </a:t>
            </a:r>
            <a:endParaRPr lang="pl-PL" sz="4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O" sz="4000" dirty="0">
                <a:latin typeface="Calibri" panose="020F0502020204030204" pitchFamily="34" charset="0"/>
              </a:rPr>
              <a:t>del altar</a:t>
            </a:r>
            <a:r>
              <a:rPr lang="es-CO" sz="4000" dirty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  <a:endParaRPr lang="pl-PL" sz="40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40" y="786606"/>
            <a:ext cx="4467860" cy="5540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12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2041" y="522515"/>
            <a:ext cx="2967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atin typeface="Calibri" panose="020F0502020204030204" pitchFamily="34" charset="0"/>
              </a:rPr>
              <a:t>Amen</a:t>
            </a:r>
            <a:endParaRPr lang="en-US" sz="7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77395" y="2001417"/>
            <a:ext cx="10972800" cy="4525963"/>
          </a:xfrm>
        </p:spPr>
        <p:txBody>
          <a:bodyPr>
            <a:normAutofit/>
          </a:bodyPr>
          <a:lstStyle/>
          <a:p>
            <a:pPr algn="just"/>
            <a:r>
              <a:rPr lang="es-ES_tradnl" sz="2800" u="sng" dirty="0">
                <a:solidFill>
                  <a:srgbClr val="FF0000"/>
                </a:solidFill>
                <a:latin typeface="Calibri" panose="020F0502020204030204" pitchFamily="34" charset="0"/>
              </a:rPr>
              <a:t>Ultimo Cena </a:t>
            </a:r>
            <a:r>
              <a:rPr lang="es-ES_tradnl" sz="2800" dirty="0">
                <a:latin typeface="Calibri" panose="020F0502020204030204" pitchFamily="34" charset="0"/>
              </a:rPr>
              <a:t>– institución de la </a:t>
            </a:r>
            <a:r>
              <a:rPr lang="es-ES_tradnl" sz="2800" dirty="0" err="1">
                <a:latin typeface="Calibri" panose="020F0502020204030204" pitchFamily="34" charset="0"/>
              </a:rPr>
              <a:t>Eucaristia</a:t>
            </a:r>
            <a:r>
              <a:rPr lang="es-ES_tradnl" sz="2800" dirty="0">
                <a:latin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l-PL" sz="2800" dirty="0">
                <a:latin typeface="Calibri" panose="020F0502020204030204" pitchFamily="34" charset="0"/>
              </a:rPr>
              <a:t>- </a:t>
            </a:r>
            <a:r>
              <a:rPr lang="es-ES_tradnl" sz="2800" dirty="0">
                <a:latin typeface="Calibri" panose="020F0502020204030204" pitchFamily="34" charset="0"/>
              </a:rPr>
              <a:t>sacrificio de su Cuerpo y la Sangre para </a:t>
            </a:r>
          </a:p>
          <a:p>
            <a:pPr marL="0" indent="0" algn="just">
              <a:buNone/>
            </a:pPr>
            <a:r>
              <a:rPr lang="es-ES_tradnl" sz="2800" dirty="0">
                <a:latin typeface="Calibri" panose="020F0502020204030204" pitchFamily="34" charset="0"/>
              </a:rPr>
              <a:t>recordar Su </a:t>
            </a:r>
            <a:r>
              <a:rPr lang="es-ES_tradnl" sz="2800" u="sng" dirty="0">
                <a:latin typeface="Calibri" panose="020F0502020204030204" pitchFamily="34" charset="0"/>
              </a:rPr>
              <a:t>sacrificio</a:t>
            </a:r>
            <a:r>
              <a:rPr lang="es-ES_tradnl" sz="2800" dirty="0">
                <a:latin typeface="Calibri" panose="020F0502020204030204" pitchFamily="34" charset="0"/>
              </a:rPr>
              <a:t> en la cruz, Su </a:t>
            </a:r>
            <a:r>
              <a:rPr lang="es-ES_tradnl" sz="2800" u="sng" dirty="0">
                <a:latin typeface="Calibri" panose="020F0502020204030204" pitchFamily="34" charset="0"/>
              </a:rPr>
              <a:t>muerte</a:t>
            </a:r>
            <a:r>
              <a:rPr lang="es-ES_tradnl" sz="2800" dirty="0">
                <a:latin typeface="Calibri" panose="020F0502020204030204" pitchFamily="34" charset="0"/>
              </a:rPr>
              <a:t> y </a:t>
            </a:r>
            <a:r>
              <a:rPr lang="es-ES_tradnl" sz="2800" u="sng" dirty="0" err="1">
                <a:latin typeface="Calibri" panose="020F0502020204030204" pitchFamily="34" charset="0"/>
              </a:rPr>
              <a:t>resureccion</a:t>
            </a:r>
            <a:r>
              <a:rPr lang="es-ES_tradnl" sz="2800" dirty="0">
                <a:latin typeface="Calibri" panose="020F0502020204030204" pitchFamily="34" charset="0"/>
              </a:rPr>
              <a:t>.</a:t>
            </a:r>
            <a:endParaRPr lang="pl-PL" sz="28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s-ES_tradnl" sz="2800" dirty="0">
              <a:latin typeface="Calibri" panose="020F0502020204030204" pitchFamily="34" charset="0"/>
            </a:endParaRPr>
          </a:p>
          <a:p>
            <a:pPr algn="just"/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</a:rPr>
              <a:t>Eucaristía</a:t>
            </a:r>
            <a:r>
              <a:rPr lang="es-CO" sz="2800" dirty="0">
                <a:latin typeface="Calibri" panose="020F0502020204030204" pitchFamily="34" charset="0"/>
              </a:rPr>
              <a:t> (griego) - </a:t>
            </a:r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</a:rPr>
              <a:t>Acción de gracias.</a:t>
            </a:r>
          </a:p>
          <a:p>
            <a:r>
              <a:rPr lang="es-CO" sz="28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Eucaristía</a:t>
            </a:r>
            <a:r>
              <a:rPr lang="es-CO" sz="2800" b="1" u="sng" dirty="0">
                <a:latin typeface="Calibri" panose="020F0502020204030204" pitchFamily="34" charset="0"/>
              </a:rPr>
              <a:t>: </a:t>
            </a:r>
            <a:r>
              <a:rPr lang="es-CO" sz="2800" dirty="0">
                <a:latin typeface="Calibri" panose="020F0502020204030204" pitchFamily="34" charset="0"/>
              </a:rPr>
              <a:t>es la </a:t>
            </a:r>
            <a:r>
              <a:rPr lang="es-CO" sz="2800" u="sng" dirty="0">
                <a:solidFill>
                  <a:srgbClr val="FF0000"/>
                </a:solidFill>
                <a:latin typeface="Calibri" panose="020F0502020204030204" pitchFamily="34" charset="0"/>
              </a:rPr>
              <a:t>suprema acción de gracias al Padre</a:t>
            </a:r>
            <a:r>
              <a:rPr lang="es-CO" sz="2800" dirty="0">
                <a:latin typeface="Calibri" panose="020F0502020204030204" pitchFamily="34" charset="0"/>
              </a:rPr>
              <a:t>, que nos ha amado tanto que nos dio a su Hijo por amor. </a:t>
            </a:r>
            <a:endParaRPr lang="es-ES_tradnl" sz="28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2914" y="506370"/>
            <a:ext cx="4012164" cy="1281224"/>
          </a:xfrm>
          <a:prstGeom prst="rect">
            <a:avLst/>
          </a:prstGeom>
          <a:solidFill>
            <a:srgbClr val="FF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reflection blurRad="6350" stA="50000" endA="300" endPos="50000" dist="29997" dir="5400000" sy="-100000" algn="bl" rotWithShape="0"/>
                </a:effectLst>
                <a:latin typeface="Calibri" panose="020F0502020204030204" pitchFamily="34" charset="0"/>
              </a:rPr>
              <a:t>EUCARISTIA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10345" r="7013" b="13912"/>
          <a:stretch/>
        </p:blipFill>
        <p:spPr>
          <a:xfrm>
            <a:off x="9356653" y="388088"/>
            <a:ext cx="2719940" cy="2799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8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498" y="314325"/>
            <a:ext cx="8978900" cy="9445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M</a:t>
            </a:r>
            <a:r>
              <a:rPr lang="pl-PL" sz="4000" dirty="0">
                <a:latin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</a:rPr>
              <a:t>e</a:t>
            </a:r>
            <a:r>
              <a:rPr lang="pl-PL" sz="4000" dirty="0">
                <a:latin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</a:rPr>
              <a:t>m</a:t>
            </a:r>
            <a:r>
              <a:rPr lang="pl-PL" sz="4000" dirty="0">
                <a:latin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</a:rPr>
              <a:t>o</a:t>
            </a:r>
            <a:r>
              <a:rPr lang="pl-PL" sz="4000" dirty="0">
                <a:latin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</a:rPr>
              <a:t>r</a:t>
            </a:r>
            <a:r>
              <a:rPr lang="pl-PL" sz="4000" dirty="0">
                <a:latin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</a:rPr>
              <a:t>i</a:t>
            </a:r>
            <a:r>
              <a:rPr lang="pl-PL" sz="4000" dirty="0">
                <a:latin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</a:rPr>
              <a:t>a</a:t>
            </a:r>
            <a:r>
              <a:rPr lang="pl-PL" sz="4000" dirty="0">
                <a:latin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</a:rPr>
              <a:t>l</a:t>
            </a:r>
            <a:r>
              <a:rPr lang="pl-PL" sz="4000" dirty="0">
                <a:latin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s-CO" sz="2800" dirty="0"/>
              <a:t>Eucarística </a:t>
            </a:r>
            <a:r>
              <a:rPr lang="pl-PL" sz="2800" dirty="0"/>
              <a:t>...</a:t>
            </a:r>
            <a:r>
              <a:rPr lang="es-CO" sz="2800" dirty="0"/>
              <a:t>más que un banquete: es el</a:t>
            </a:r>
            <a:r>
              <a:rPr lang="es-CO" sz="2800" b="1" dirty="0"/>
              <a:t> </a:t>
            </a:r>
            <a:r>
              <a:rPr lang="es-CO" sz="2800" b="1" u="sng" dirty="0">
                <a:solidFill>
                  <a:srgbClr val="0070C0"/>
                </a:solidFill>
              </a:rPr>
              <a:t>memorial</a:t>
            </a:r>
            <a:r>
              <a:rPr lang="es-CO" sz="2800" b="1" dirty="0">
                <a:solidFill>
                  <a:srgbClr val="0070C0"/>
                </a:solidFill>
              </a:rPr>
              <a:t> de la Pascua de Jesús, el misterio central de la salvación.</a:t>
            </a:r>
            <a:endParaRPr lang="pl-PL" sz="2800" b="1" dirty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</a:pPr>
            <a:r>
              <a:rPr lang="es-CO" sz="2800" dirty="0">
                <a:solidFill>
                  <a:srgbClr val="FFFF00"/>
                </a:solidFill>
              </a:rPr>
              <a:t> </a:t>
            </a:r>
            <a:r>
              <a:rPr lang="es-CO" sz="2800" dirty="0">
                <a:solidFill>
                  <a:srgbClr val="00B050"/>
                </a:solidFill>
              </a:rPr>
              <a:t>«Memorial» </a:t>
            </a:r>
            <a:r>
              <a:rPr lang="es-CO" sz="2800" dirty="0"/>
              <a:t>no significa sólo un recuerdo, sino que quiere decir que </a:t>
            </a:r>
            <a:r>
              <a:rPr lang="es-CO" sz="2800" u="sng" dirty="0">
                <a:solidFill>
                  <a:srgbClr val="0070C0"/>
                </a:solidFill>
              </a:rPr>
              <a:t>cada vez que celebramos este sacramento participamos en el misterio de la </a:t>
            </a:r>
            <a:r>
              <a:rPr lang="es-CO" sz="2800" b="1" u="sng" dirty="0">
                <a:solidFill>
                  <a:srgbClr val="FF0000"/>
                </a:solidFill>
              </a:rPr>
              <a:t>pasión</a:t>
            </a:r>
            <a:r>
              <a:rPr lang="es-CO" sz="2800" u="sng" dirty="0">
                <a:solidFill>
                  <a:srgbClr val="0070C0"/>
                </a:solidFill>
              </a:rPr>
              <a:t>, </a:t>
            </a:r>
            <a:r>
              <a:rPr lang="es-CO" sz="2800" b="1" u="sng" dirty="0">
                <a:solidFill>
                  <a:srgbClr val="FF0000"/>
                </a:solidFill>
              </a:rPr>
              <a:t>muerte</a:t>
            </a:r>
            <a:r>
              <a:rPr lang="es-CO" sz="2800" u="sng" dirty="0">
                <a:solidFill>
                  <a:srgbClr val="0070C0"/>
                </a:solidFill>
              </a:rPr>
              <a:t> y </a:t>
            </a:r>
            <a:r>
              <a:rPr lang="es-CO" sz="2800" b="1" u="sng" dirty="0">
                <a:solidFill>
                  <a:srgbClr val="FF0000"/>
                </a:solidFill>
              </a:rPr>
              <a:t>resurrección</a:t>
            </a:r>
            <a:r>
              <a:rPr lang="es-CO" sz="2800" u="sng" dirty="0">
                <a:solidFill>
                  <a:srgbClr val="0070C0"/>
                </a:solidFill>
              </a:rPr>
              <a:t> de Cristo. </a:t>
            </a:r>
            <a:endParaRPr lang="pl-PL" sz="2800" u="sng" dirty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</a:pPr>
            <a:endParaRPr lang="pl-PL" sz="1400" dirty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</a:pPr>
            <a:r>
              <a:rPr lang="pl-PL" sz="2800" dirty="0"/>
              <a:t>Por medio de la</a:t>
            </a:r>
            <a:r>
              <a:rPr lang="es-CO" sz="2800" dirty="0"/>
              <a:t> Eucaristía Jesús, haciéndose pan partido por nosotros, </a:t>
            </a:r>
            <a:r>
              <a:rPr lang="pl-PL" sz="2800" dirty="0">
                <a:solidFill>
                  <a:srgbClr val="0070C0"/>
                </a:solidFill>
              </a:rPr>
              <a:t>derrama</a:t>
            </a:r>
            <a:r>
              <a:rPr lang="es-CO" sz="2800" dirty="0">
                <a:solidFill>
                  <a:srgbClr val="0070C0"/>
                </a:solidFill>
              </a:rPr>
              <a:t> sobre nosotros </a:t>
            </a:r>
            <a:r>
              <a:rPr lang="es-CO" sz="2800" dirty="0">
                <a:solidFill>
                  <a:srgbClr val="FF0000"/>
                </a:solidFill>
              </a:rPr>
              <a:t>toda su misericordia y su amor</a:t>
            </a:r>
            <a:r>
              <a:rPr lang="es-CO" sz="2800" dirty="0">
                <a:solidFill>
                  <a:srgbClr val="0070C0"/>
                </a:solidFill>
              </a:rPr>
              <a:t>, de tal modo que </a:t>
            </a:r>
            <a:r>
              <a:rPr lang="es-CO" sz="2800" u="sng" dirty="0">
                <a:solidFill>
                  <a:srgbClr val="0070C0"/>
                </a:solidFill>
              </a:rPr>
              <a:t>renueva nuestro corazón, nuestra existencia y nuestro modo de relacionarnos con Él y con los hermanos</a:t>
            </a:r>
            <a:r>
              <a:rPr lang="es-CO" sz="2800" dirty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9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77395" y="1258887"/>
            <a:ext cx="10972800" cy="4525963"/>
          </a:xfrm>
        </p:spPr>
        <p:txBody>
          <a:bodyPr>
            <a:normAutofit/>
          </a:bodyPr>
          <a:lstStyle/>
          <a:p>
            <a:r>
              <a:rPr lang="es-CO" sz="32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Comunión</a:t>
            </a:r>
            <a:r>
              <a:rPr lang="pl-PL" sz="3200" dirty="0">
                <a:latin typeface="Calibri" panose="020F0502020204030204" pitchFamily="34" charset="0"/>
              </a:rPr>
              <a:t>: (</a:t>
            </a:r>
            <a:r>
              <a:rPr lang="es-CO" sz="3200" dirty="0">
                <a:latin typeface="Calibri" panose="020F0502020204030204" pitchFamily="34" charset="0"/>
              </a:rPr>
              <a:t>comulgar</a:t>
            </a:r>
            <a:r>
              <a:rPr lang="pl-PL" sz="3200" dirty="0">
                <a:latin typeface="Calibri" panose="020F0502020204030204" pitchFamily="34" charset="0"/>
              </a:rPr>
              <a:t>)</a:t>
            </a:r>
            <a:r>
              <a:rPr lang="es-CO" sz="3200" dirty="0">
                <a:latin typeface="Calibri" panose="020F0502020204030204" pitchFamily="34" charset="0"/>
              </a:rPr>
              <a:t> </a:t>
            </a:r>
            <a:r>
              <a:rPr lang="pl-PL" sz="3200" dirty="0">
                <a:latin typeface="Calibri" panose="020F0502020204030204" pitchFamily="34" charset="0"/>
              </a:rPr>
              <a:t>- </a:t>
            </a:r>
            <a:r>
              <a:rPr lang="es-CO" sz="3200" dirty="0">
                <a:latin typeface="Calibri" panose="020F0502020204030204" pitchFamily="34" charset="0"/>
              </a:rPr>
              <a:t>significa que en el poder del Espíritu Santo, la participación en la mesa eucarística </a:t>
            </a:r>
            <a:r>
              <a:rPr lang="es-CO" sz="3200" u="sng" dirty="0">
                <a:solidFill>
                  <a:srgbClr val="0070C0"/>
                </a:solidFill>
                <a:latin typeface="Calibri" panose="020F0502020204030204" pitchFamily="34" charset="0"/>
              </a:rPr>
              <a:t>nos conforma de modo único y profundo a Cristo, </a:t>
            </a:r>
            <a:r>
              <a:rPr lang="es-CO" sz="3200" dirty="0">
                <a:latin typeface="Calibri" panose="020F0502020204030204" pitchFamily="34" charset="0"/>
              </a:rPr>
              <a:t>haciéndonos </a:t>
            </a:r>
            <a:r>
              <a:rPr lang="es-CO" sz="3200" u="sng" dirty="0">
                <a:latin typeface="Calibri" panose="020F0502020204030204" pitchFamily="34" charset="0"/>
              </a:rPr>
              <a:t>pregustar</a:t>
            </a:r>
            <a:r>
              <a:rPr lang="es-CO" sz="3200" dirty="0">
                <a:latin typeface="Calibri" panose="020F0502020204030204" pitchFamily="34" charset="0"/>
              </a:rPr>
              <a:t> ya ahora la plena </a:t>
            </a:r>
            <a:r>
              <a:rPr lang="es-CO" sz="3200" dirty="0">
                <a:solidFill>
                  <a:srgbClr val="92D050"/>
                </a:solidFill>
                <a:latin typeface="Calibri" panose="020F0502020204030204" pitchFamily="34" charset="0"/>
              </a:rPr>
              <a:t>comunión con el Padre</a:t>
            </a:r>
            <a:r>
              <a:rPr lang="es-CO" sz="3200" dirty="0">
                <a:latin typeface="Calibri" panose="020F0502020204030204" pitchFamily="34" charset="0"/>
              </a:rPr>
              <a:t> que caracterizará el </a:t>
            </a:r>
            <a:r>
              <a:rPr lang="es-CO" sz="3200" dirty="0">
                <a:solidFill>
                  <a:srgbClr val="00B0F0"/>
                </a:solidFill>
                <a:latin typeface="Calibri" panose="020F0502020204030204" pitchFamily="34" charset="0"/>
              </a:rPr>
              <a:t>banquete celestial</a:t>
            </a:r>
            <a:r>
              <a:rPr lang="es-CO" sz="3200" dirty="0">
                <a:latin typeface="Calibri" panose="020F0502020204030204" pitchFamily="34" charset="0"/>
              </a:rPr>
              <a:t>, donde con todos los santos tendremos la alegría de contemplar a Dios cara a cara</a:t>
            </a:r>
            <a:r>
              <a:rPr lang="pl-PL" sz="32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64" y="4109214"/>
            <a:ext cx="4213062" cy="285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084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x-none" sz="3200" b="1" dirty="0">
                <a:latin typeface="Calibri" panose="020F0502020204030204" pitchFamily="34" charset="0"/>
                <a:ea typeface="Calibri"/>
                <a:cs typeface="Times New Roman"/>
              </a:rPr>
              <a:t>Apesar </a:t>
            </a:r>
            <a:r>
              <a:rPr lang="en-US" sz="3200" b="1" dirty="0">
                <a:latin typeface="Calibri" panose="020F0502020204030204" pitchFamily="34" charset="0"/>
                <a:ea typeface="Calibri"/>
                <a:cs typeface="Times New Roman"/>
              </a:rPr>
              <a:t>que </a:t>
            </a:r>
            <a:r>
              <a:rPr lang="en-US" sz="3200" b="1" dirty="0" err="1">
                <a:latin typeface="Calibri" panose="020F0502020204030204" pitchFamily="34" charset="0"/>
                <a:ea typeface="Calibri"/>
                <a:cs typeface="Times New Roman"/>
              </a:rPr>
              <a:t>queda</a:t>
            </a:r>
            <a:r>
              <a:rPr lang="en-US" sz="3200" b="1" dirty="0">
                <a:latin typeface="Calibri" panose="020F0502020204030204" pitchFamily="34" charset="0"/>
                <a:ea typeface="Calibri"/>
                <a:cs typeface="Times New Roman"/>
              </a:rPr>
              <a:t> el </a:t>
            </a:r>
            <a:r>
              <a:rPr lang="en-US" sz="3200" b="1" dirty="0" err="1">
                <a:latin typeface="Calibri" panose="020F0502020204030204" pitchFamily="34" charset="0"/>
                <a:ea typeface="Calibri"/>
                <a:cs typeface="Times New Roman"/>
              </a:rPr>
              <a:t>mismo</a:t>
            </a:r>
            <a:endParaRPr lang="x-none" sz="3200" b="1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4000" b="1" dirty="0">
                <a:latin typeface="Calibri" panose="020F0502020204030204" pitchFamily="34" charset="0"/>
                <a:ea typeface="Calibri"/>
                <a:cs typeface="Times New Roman"/>
              </a:rPr>
              <a:t>COLOR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4000" b="1" dirty="0">
                <a:latin typeface="Calibri" panose="020F0502020204030204" pitchFamily="34" charset="0"/>
                <a:ea typeface="Calibri"/>
                <a:cs typeface="Times New Roman"/>
              </a:rPr>
              <a:t>S</a:t>
            </a:r>
            <a:r>
              <a:rPr lang="en-US" sz="4000" b="1" dirty="0">
                <a:latin typeface="Calibri" panose="020F0502020204030204" pitchFamily="34" charset="0"/>
                <a:ea typeface="Calibri"/>
                <a:cs typeface="Times New Roman"/>
              </a:rPr>
              <a:t>ABOR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4000" b="1" dirty="0">
                <a:latin typeface="Calibri" panose="020F0502020204030204" pitchFamily="34" charset="0"/>
                <a:ea typeface="Calibri"/>
                <a:cs typeface="Times New Roman"/>
              </a:rPr>
              <a:t>CANTIDAD   </a:t>
            </a:r>
            <a:endParaRPr lang="x-none" sz="4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8" name="Picture 7" descr="https://encrypted-tbn0.gstatic.com/images?q=tbn:ANd9GcTuebWX0JBgQmhxdv0-IgFmuTrHHJHMOBhf9C80ogfsyHe7dM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73" y="1988288"/>
            <a:ext cx="3924034" cy="42168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0539" y="432022"/>
            <a:ext cx="10991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MISTERIO DE LA EUCARISTIA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</a:t>
            </a:r>
            <a:r>
              <a:rPr lang="pl-PL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SUSTANCIA</a:t>
            </a:r>
            <a:r>
              <a:rPr lang="pl-PL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CIÓN</a:t>
            </a:r>
            <a:r>
              <a:rPr lang="pl-PL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69640" y="1115954"/>
            <a:ext cx="7498702" cy="566740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x-none" sz="2800" b="1" u="sng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Transustanciacion </a:t>
            </a:r>
            <a:r>
              <a:rPr lang="en-US" sz="2800" b="1" dirty="0">
                <a:latin typeface="Calibri" panose="020F0502020204030204" pitchFamily="34" charset="0"/>
                <a:ea typeface="Calibri"/>
                <a:cs typeface="Times New Roman"/>
              </a:rPr>
              <a:t>se </a:t>
            </a:r>
            <a:r>
              <a:rPr lang="en-US" sz="2800" b="1" dirty="0" err="1">
                <a:latin typeface="Calibri" panose="020F0502020204030204" pitchFamily="34" charset="0"/>
                <a:ea typeface="Calibri"/>
                <a:cs typeface="Times New Roman"/>
              </a:rPr>
              <a:t>efectua</a:t>
            </a:r>
            <a:r>
              <a:rPr lang="en-US" sz="2800" b="1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/>
                <a:cs typeface="Times New Roman"/>
              </a:rPr>
              <a:t>durante</a:t>
            </a:r>
            <a:r>
              <a:rPr lang="en-US" sz="2800" b="1" dirty="0">
                <a:latin typeface="Calibri" panose="020F0502020204030204" pitchFamily="34" charset="0"/>
                <a:ea typeface="Calibri"/>
                <a:cs typeface="Times New Roman"/>
              </a:rPr>
              <a:t> del la </a:t>
            </a:r>
            <a:r>
              <a:rPr lang="en-US" sz="2800" b="1" dirty="0" err="1">
                <a:latin typeface="Calibri" panose="020F0502020204030204" pitchFamily="34" charset="0"/>
                <a:ea typeface="Calibri"/>
                <a:cs typeface="Times New Roman"/>
              </a:rPr>
              <a:t>consagracion</a:t>
            </a:r>
            <a:r>
              <a:rPr lang="en-US" sz="2800" b="1" dirty="0">
                <a:latin typeface="Calibri" panose="020F0502020204030204" pitchFamily="34" charset="0"/>
                <a:ea typeface="Calibri"/>
                <a:cs typeface="Times New Roman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ea typeface="Calibri"/>
                <a:cs typeface="Times New Roman"/>
              </a:rPr>
              <a:t>por</a:t>
            </a:r>
            <a:r>
              <a:rPr lang="en-US" sz="2800" b="1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/>
                <a:cs typeface="Times New Roman"/>
              </a:rPr>
              <a:t>medio</a:t>
            </a:r>
            <a:r>
              <a:rPr lang="en-US" sz="2800" b="1" dirty="0">
                <a:latin typeface="Calibri" panose="020F0502020204030204" pitchFamily="34" charset="0"/>
                <a:ea typeface="Calibri"/>
                <a:cs typeface="Times New Roman"/>
              </a:rPr>
              <a:t> de la </a:t>
            </a:r>
            <a:r>
              <a:rPr lang="en-US" sz="2800" b="1" u="sng" dirty="0" err="1">
                <a:latin typeface="Calibri" panose="020F0502020204030204" pitchFamily="34" charset="0"/>
                <a:ea typeface="Calibri"/>
                <a:cs typeface="Times New Roman"/>
              </a:rPr>
              <a:t>eficacia</a:t>
            </a:r>
            <a:r>
              <a:rPr lang="en-US" sz="2800" b="1" u="sng" dirty="0">
                <a:latin typeface="Calibri" panose="020F0502020204030204" pitchFamily="34" charset="0"/>
                <a:ea typeface="Calibri"/>
                <a:cs typeface="Times New Roman"/>
              </a:rPr>
              <a:t> de la Palabra de Cristo y </a:t>
            </a:r>
            <a:r>
              <a:rPr lang="en-US" sz="2800" b="1" u="sng" dirty="0" err="1">
                <a:latin typeface="Calibri" panose="020F0502020204030204" pitchFamily="34" charset="0"/>
                <a:ea typeface="Calibri"/>
                <a:cs typeface="Times New Roman"/>
              </a:rPr>
              <a:t>accion</a:t>
            </a:r>
            <a:r>
              <a:rPr lang="en-US" sz="2800" b="1" u="sng" dirty="0">
                <a:latin typeface="Calibri" panose="020F0502020204030204" pitchFamily="34" charset="0"/>
                <a:ea typeface="Calibri"/>
                <a:cs typeface="Times New Roman"/>
              </a:rPr>
              <a:t> del </a:t>
            </a:r>
            <a:r>
              <a:rPr lang="en-US" sz="2800" b="1" u="sng" dirty="0" err="1">
                <a:latin typeface="Calibri" panose="020F0502020204030204" pitchFamily="34" charset="0"/>
                <a:ea typeface="Calibri"/>
                <a:cs typeface="Times New Roman"/>
              </a:rPr>
              <a:t>Espirito</a:t>
            </a:r>
            <a:r>
              <a:rPr lang="en-US" sz="2800" b="1" u="sng" dirty="0">
                <a:latin typeface="Calibri" panose="020F0502020204030204" pitchFamily="34" charset="0"/>
                <a:ea typeface="Calibri"/>
                <a:cs typeface="Times New Roman"/>
              </a:rPr>
              <a:t> Santo</a:t>
            </a:r>
            <a:r>
              <a:rPr lang="en-US" sz="2800" b="1" dirty="0">
                <a:latin typeface="Calibri" panose="020F0502020204030204" pitchFamily="34" charset="0"/>
                <a:ea typeface="Calibri"/>
                <a:cs typeface="Times New Roman"/>
              </a:rPr>
              <a:t>.</a:t>
            </a:r>
            <a:endParaRPr lang="x-none" sz="2800" b="1" u="sng" dirty="0">
              <a:solidFill>
                <a:srgbClr val="C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x-none" sz="2800" b="1" u="sng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EPICLESIS:</a:t>
            </a:r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CO" sz="2800" dirty="0">
                <a:latin typeface="Calibri" panose="020F0502020204030204" pitchFamily="34" charset="0"/>
              </a:rPr>
              <a:t>es la </a:t>
            </a:r>
            <a:r>
              <a:rPr lang="es-CO" sz="2800" dirty="0">
                <a:solidFill>
                  <a:srgbClr val="C00000"/>
                </a:solidFill>
                <a:latin typeface="Calibri" panose="020F0502020204030204" pitchFamily="34" charset="0"/>
                <a:hlinkClick r:id="rId2" tooltip="Glosario Intercesión"/>
              </a:rPr>
              <a:t>intercesión</a:t>
            </a:r>
            <a:r>
              <a:rPr lang="es-CO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s-CO" sz="2800" dirty="0">
                <a:latin typeface="Calibri" panose="020F0502020204030204" pitchFamily="34" charset="0"/>
              </a:rPr>
              <a:t>mediante la cual el </a:t>
            </a:r>
            <a:r>
              <a:rPr lang="es-CO" sz="2800" dirty="0">
                <a:solidFill>
                  <a:srgbClr val="C00000"/>
                </a:solidFill>
                <a:latin typeface="Calibri" panose="020F0502020204030204" pitchFamily="34" charset="0"/>
                <a:hlinkClick r:id="rId3" tooltip="Glosario Sacerdote"/>
              </a:rPr>
              <a:t>sacerdote</a:t>
            </a:r>
            <a:r>
              <a:rPr lang="es-CO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</a:rPr>
              <a:t>suplica al Padre que envíe el Espíritu santificador para que las ofrendas se conviertan en el Cuerpo y la Sangre de </a:t>
            </a:r>
            <a:r>
              <a:rPr lang="es-CO" sz="2800" dirty="0">
                <a:solidFill>
                  <a:srgbClr val="FFFF00"/>
                </a:solidFill>
                <a:latin typeface="Calibri" panose="020F0502020204030204" pitchFamily="34" charset="0"/>
                <a:hlinkClick r:id="rId4" tooltip="Glosario Cristo"/>
              </a:rPr>
              <a:t>Cristo</a:t>
            </a:r>
            <a:r>
              <a:rPr lang="es-CO" sz="2800" dirty="0">
                <a:latin typeface="Calibri" panose="020F0502020204030204" pitchFamily="34" charset="0"/>
              </a:rPr>
              <a:t> y para que los fieles, al recibirlos, se conviertan ellos mismos en </a:t>
            </a:r>
            <a:r>
              <a:rPr lang="es-CO" sz="2800" dirty="0">
                <a:latin typeface="Calibri" panose="020F0502020204030204" pitchFamily="34" charset="0"/>
                <a:hlinkClick r:id="rId5" tooltip="Glosario Ofrenda"/>
              </a:rPr>
              <a:t>ofrenda</a:t>
            </a:r>
            <a:r>
              <a:rPr lang="es-CO" sz="2800" dirty="0">
                <a:latin typeface="Calibri" panose="020F0502020204030204" pitchFamily="34" charset="0"/>
              </a:rPr>
              <a:t> viva para Dios </a:t>
            </a:r>
            <a:r>
              <a:rPr lang="es-CO" sz="2400" dirty="0">
                <a:solidFill>
                  <a:srgbClr val="0070C0"/>
                </a:solidFill>
                <a:latin typeface="Calibri" panose="020F0502020204030204" pitchFamily="34" charset="0"/>
              </a:rPr>
              <a:t>(CIC 1105)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487" y="732427"/>
            <a:ext cx="3810000" cy="2905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681" y="4398909"/>
            <a:ext cx="1409700" cy="18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95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2800" dirty="0"/>
              <a:t>Milagros </a:t>
            </a:r>
            <a:r>
              <a:rPr lang="es-CO" sz="2800" dirty="0" err="1"/>
              <a:t>Eucaristicos</a:t>
            </a:r>
            <a:r>
              <a:rPr lang="es-CO" sz="2800" dirty="0"/>
              <a:t> frente al </a:t>
            </a:r>
          </a:p>
          <a:p>
            <a:endParaRPr lang="es-CO" sz="2800" dirty="0"/>
          </a:p>
          <a:p>
            <a:pPr marL="0" indent="0">
              <a:buNone/>
            </a:pPr>
            <a:r>
              <a:rPr lang="es-CO" sz="2800" b="1" dirty="0">
                <a:solidFill>
                  <a:srgbClr val="FF0000"/>
                </a:solidFill>
              </a:rPr>
              <a:t>Dogma de la transustanciación </a:t>
            </a:r>
          </a:p>
          <a:p>
            <a:endParaRPr lang="es-CO" sz="2800" dirty="0"/>
          </a:p>
          <a:p>
            <a:pPr marL="0" indent="0">
              <a:buNone/>
            </a:pPr>
            <a:r>
              <a:rPr lang="es-CO" sz="2800" u="sng" dirty="0"/>
              <a:t>La Escritura </a:t>
            </a:r>
            <a:endParaRPr lang="pl-PL" sz="2800" u="sng" dirty="0"/>
          </a:p>
          <a:p>
            <a:endParaRPr lang="es-CO" sz="2800" u="sng" dirty="0"/>
          </a:p>
          <a:p>
            <a:endParaRPr lang="pl-PL" sz="2800" u="sng" dirty="0"/>
          </a:p>
          <a:p>
            <a:pPr marL="0" indent="0">
              <a:buNone/>
            </a:pPr>
            <a:r>
              <a:rPr lang="es-CO" sz="2800" u="sng" dirty="0"/>
              <a:t>La Tradición apostólica.</a:t>
            </a:r>
            <a:endParaRPr lang="en-US" sz="2800" u="sng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1600201"/>
            <a:ext cx="4514850" cy="3457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11954" r="6383" b="12511"/>
          <a:stretch/>
        </p:blipFill>
        <p:spPr>
          <a:xfrm>
            <a:off x="4032658" y="3255558"/>
            <a:ext cx="3133907" cy="18022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32348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579TGp_makeup_light">
  <a:themeElements>
    <a:clrScheme name="Office Theme 3">
      <a:dk1>
        <a:srgbClr val="000000"/>
      </a:dk1>
      <a:lt1>
        <a:srgbClr val="FFFFFF"/>
      </a:lt1>
      <a:dk2>
        <a:srgbClr val="5C1767"/>
      </a:dk2>
      <a:lt2>
        <a:srgbClr val="808080"/>
      </a:lt2>
      <a:accent1>
        <a:srgbClr val="D87AA5"/>
      </a:accent1>
      <a:accent2>
        <a:srgbClr val="AC8CD0"/>
      </a:accent2>
      <a:accent3>
        <a:srgbClr val="FFFFFF"/>
      </a:accent3>
      <a:accent4>
        <a:srgbClr val="000000"/>
      </a:accent4>
      <a:accent5>
        <a:srgbClr val="E9BECF"/>
      </a:accent5>
      <a:accent6>
        <a:srgbClr val="9B7EBC"/>
      </a:accent6>
      <a:hlink>
        <a:srgbClr val="DA7F70"/>
      </a:hlink>
      <a:folHlink>
        <a:srgbClr val="85A3D5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78ABDA"/>
        </a:accent1>
        <a:accent2>
          <a:srgbClr val="8BD1C4"/>
        </a:accent2>
        <a:accent3>
          <a:srgbClr val="FFFFFF"/>
        </a:accent3>
        <a:accent4>
          <a:srgbClr val="000000"/>
        </a:accent4>
        <a:accent5>
          <a:srgbClr val="BED2EA"/>
        </a:accent5>
        <a:accent6>
          <a:srgbClr val="7DBDB1"/>
        </a:accent6>
        <a:hlink>
          <a:srgbClr val="89D278"/>
        </a:hlink>
        <a:folHlink>
          <a:srgbClr val="CEC0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5C1767"/>
        </a:dk2>
        <a:lt2>
          <a:srgbClr val="808080"/>
        </a:lt2>
        <a:accent1>
          <a:srgbClr val="D87AA5"/>
        </a:accent1>
        <a:accent2>
          <a:srgbClr val="AC8CD0"/>
        </a:accent2>
        <a:accent3>
          <a:srgbClr val="FFFFFF"/>
        </a:accent3>
        <a:accent4>
          <a:srgbClr val="000000"/>
        </a:accent4>
        <a:accent5>
          <a:srgbClr val="E9BECF"/>
        </a:accent5>
        <a:accent6>
          <a:srgbClr val="9B7EBC"/>
        </a:accent6>
        <a:hlink>
          <a:srgbClr val="DA7F70"/>
        </a:hlink>
        <a:folHlink>
          <a:srgbClr val="85A3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1106</TotalTime>
  <Words>1919</Words>
  <Application>Microsoft Macintosh PowerPoint</Application>
  <PresentationFormat>Widescreen</PresentationFormat>
  <Paragraphs>152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 JULIAN</vt:lpstr>
      <vt:lpstr>Arial</vt:lpstr>
      <vt:lpstr>Calibri</vt:lpstr>
      <vt:lpstr>Times New Roman</vt:lpstr>
      <vt:lpstr>579TGp_makeup_light</vt:lpstr>
      <vt:lpstr>PowerPoint Presentation</vt:lpstr>
      <vt:lpstr>PowerPoint Presentation</vt:lpstr>
      <vt:lpstr> Jn 6,35 yo soy el pan   6.53,54 comer + beber = tener vida   6,67 Ustedes tambien quieren irse?</vt:lpstr>
      <vt:lpstr>PowerPoint Presentation</vt:lpstr>
      <vt:lpstr>M e m o r i a 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Lanciano - VIII  </vt:lpstr>
      <vt:lpstr>PowerPoint Presentation</vt:lpstr>
      <vt:lpstr>PowerPoint Presentation</vt:lpstr>
      <vt:lpstr>PowerPoint Presentation</vt:lpstr>
      <vt:lpstr>Orviedo - XIII </vt:lpstr>
      <vt:lpstr>Santarem – XIII (Portugal)</vt:lpstr>
      <vt:lpstr>Milagro de Amsterdam 15.03.1345</vt:lpstr>
      <vt:lpstr>PowerPoint Presentation</vt:lpstr>
      <vt:lpstr>La hostia de Siena </vt:lpstr>
      <vt:lpstr>Buenos Aires  - 1996 - 1999</vt:lpstr>
      <vt:lpstr>Chirattakonam – XXI (India) </vt:lpstr>
      <vt:lpstr>PowerPoint Presentation</vt:lpstr>
      <vt:lpstr>Mexico – 21.10.2006</vt:lpstr>
      <vt:lpstr>PowerPoint Presentation</vt:lpstr>
      <vt:lpstr>Venezuela 8.12.1991</vt:lpstr>
      <vt:lpstr>PowerPoint Presentation</vt:lpstr>
      <vt:lpstr>Polonia  12.10.2008 </vt:lpstr>
      <vt:lpstr>PowerPoint Presentation</vt:lpstr>
      <vt:lpstr>Italia 2016</vt:lpstr>
      <vt:lpstr>PowerPoint Presentation</vt:lpstr>
      <vt:lpstr>Milagros de Eucaristia y los santos</vt:lpstr>
      <vt:lpstr>Testimonios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Milagros Eucaristicos</dc:title>
  <dc:creator>Andres</dc:creator>
  <cp:lastModifiedBy>guadalupe vernaza</cp:lastModifiedBy>
  <cp:revision>81</cp:revision>
  <dcterms:created xsi:type="dcterms:W3CDTF">2018-06-14T02:08:08Z</dcterms:created>
  <dcterms:modified xsi:type="dcterms:W3CDTF">2018-07-17T20:40:01Z</dcterms:modified>
</cp:coreProperties>
</file>